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84"/>
  </p:notesMasterIdLst>
  <p:sldIdLst>
    <p:sldId id="260"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4" r:id="rId26"/>
    <p:sldId id="325" r:id="rId27"/>
    <p:sldId id="326" r:id="rId28"/>
    <p:sldId id="327" r:id="rId29"/>
    <p:sldId id="328" r:id="rId30"/>
    <p:sldId id="329" r:id="rId31"/>
    <p:sldId id="331" r:id="rId32"/>
    <p:sldId id="332" r:id="rId33"/>
    <p:sldId id="333" r:id="rId34"/>
    <p:sldId id="334" r:id="rId35"/>
    <p:sldId id="335" r:id="rId36"/>
    <p:sldId id="336" r:id="rId37"/>
    <p:sldId id="337" r:id="rId38"/>
    <p:sldId id="338" r:id="rId39"/>
    <p:sldId id="339" r:id="rId40"/>
    <p:sldId id="340" r:id="rId41"/>
    <p:sldId id="341" r:id="rId42"/>
    <p:sldId id="348" r:id="rId43"/>
    <p:sldId id="349" r:id="rId44"/>
    <p:sldId id="350" r:id="rId45"/>
    <p:sldId id="351" r:id="rId46"/>
    <p:sldId id="352" r:id="rId47"/>
    <p:sldId id="353" r:id="rId48"/>
    <p:sldId id="354" r:id="rId49"/>
    <p:sldId id="355" r:id="rId50"/>
    <p:sldId id="356" r:id="rId51"/>
    <p:sldId id="357" r:id="rId52"/>
    <p:sldId id="358" r:id="rId53"/>
    <p:sldId id="359" r:id="rId54"/>
    <p:sldId id="360" r:id="rId55"/>
    <p:sldId id="361" r:id="rId56"/>
    <p:sldId id="342" r:id="rId57"/>
    <p:sldId id="343" r:id="rId58"/>
    <p:sldId id="344" r:id="rId59"/>
    <p:sldId id="345" r:id="rId60"/>
    <p:sldId id="346" r:id="rId61"/>
    <p:sldId id="347" r:id="rId62"/>
    <p:sldId id="362" r:id="rId63"/>
    <p:sldId id="363" r:id="rId64"/>
    <p:sldId id="364" r:id="rId65"/>
    <p:sldId id="365" r:id="rId66"/>
    <p:sldId id="366" r:id="rId67"/>
    <p:sldId id="367" r:id="rId68"/>
    <p:sldId id="368" r:id="rId69"/>
    <p:sldId id="369" r:id="rId70"/>
    <p:sldId id="370" r:id="rId71"/>
    <p:sldId id="371" r:id="rId72"/>
    <p:sldId id="372" r:id="rId73"/>
    <p:sldId id="373" r:id="rId74"/>
    <p:sldId id="374" r:id="rId75"/>
    <p:sldId id="375" r:id="rId76"/>
    <p:sldId id="376" r:id="rId77"/>
    <p:sldId id="377" r:id="rId78"/>
    <p:sldId id="378" r:id="rId79"/>
    <p:sldId id="379" r:id="rId80"/>
    <p:sldId id="380" r:id="rId81"/>
    <p:sldId id="381" r:id="rId82"/>
    <p:sldId id="259" r:id="rId83"/>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13"/>
    <p:restoredTop sz="99110" autoAdjust="0"/>
  </p:normalViewPr>
  <p:slideViewPr>
    <p:cSldViewPr snapToGrid="0" snapToObjects="1" showGuides="1">
      <p:cViewPr varScale="1">
        <p:scale>
          <a:sx n="73" d="100"/>
          <a:sy n="73" d="100"/>
        </p:scale>
        <p:origin x="-678"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776"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theme" Target="theme/theme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C0C1D-82FB-0148-8963-CA5CA6285E15}" type="datetimeFigureOut">
              <a:rPr lang="es-ES_tradnl" smtClean="0"/>
              <a:t>02/10/2018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037C-3BB1-EE48-89F3-32FC57178CCE}" type="slidenum">
              <a:rPr lang="es-ES_tradnl" smtClean="0"/>
              <a:t>‹Nº›</a:t>
            </a:fld>
            <a:endParaRPr lang="es-ES_tradnl"/>
          </a:p>
        </p:txBody>
      </p:sp>
    </p:spTree>
    <p:extLst>
      <p:ext uri="{BB962C8B-B14F-4D97-AF65-F5344CB8AC3E}">
        <p14:creationId xmlns:p14="http://schemas.microsoft.com/office/powerpoint/2010/main" val="18173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ctrTitle"/>
          </p:nvPr>
        </p:nvSpPr>
        <p:spPr>
          <a:xfrm>
            <a:off x="3223646" y="1122363"/>
            <a:ext cx="8694551" cy="2387600"/>
          </a:xfrm>
        </p:spPr>
        <p:txBody>
          <a:bodyPr anchor="b"/>
          <a:lstStyle>
            <a:lvl1pPr algn="ct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Subtítulo 2"/>
          <p:cNvSpPr>
            <a:spLocks noGrp="1"/>
          </p:cNvSpPr>
          <p:nvPr>
            <p:ph type="subTitle" idx="1"/>
          </p:nvPr>
        </p:nvSpPr>
        <p:spPr>
          <a:xfrm>
            <a:off x="1523999" y="3525461"/>
            <a:ext cx="10394197" cy="1655762"/>
          </a:xfrm>
        </p:spPr>
        <p:txBody>
          <a:bodyPr/>
          <a:lstStyle>
            <a:lvl1pPr marL="0" indent="0" algn="ctr">
              <a:buNone/>
              <a:defRPr sz="2400" b="1"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57A635C-916D-4046-A71C-676ADB0714D0}"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71919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42915242-1130-E048-AAA4-994B7FCC1101}"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8271938-6BA2-3B4C-983B-C676A810C8EF}"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9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8F30397-4759-8E45-9448-DAE4C7724C67}"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0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4971C7D-C560-8140-8181-91190B9378E9}"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1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2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7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0005E8-6941-AB44-B3F5-4FD3003DD2FD}"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18376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D33BDFF9-BCE6-9F49-9AFC-EEF126B04A14}" type="datetime1">
              <a:rPr lang="es-CO" smtClean="0"/>
              <a:t>2/10/2018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6977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51000" y="188913"/>
            <a:ext cx="10267197"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860E0D0-7090-6F4C-AE99-66D002B0E5E8}" type="datetime1">
              <a:rPr lang="es-CO" smtClean="0"/>
              <a:t>2/10/2018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30828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5"/>
            <a:ext cx="12192000" cy="6864095"/>
          </a:xfrm>
          <a:prstGeom prst="rect">
            <a:avLst/>
          </a:prstGeom>
          <a:noFill/>
          <a:ln>
            <a:noFill/>
          </a:ln>
        </p:spPr>
      </p:pic>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E5DA4E52-8113-974D-A64A-A7F4AA8989C7}"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0323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02B653C0-3247-BA42-A5B6-1B70082F2282}" type="datetime1">
              <a:rPr lang="es-CO" smtClean="0"/>
              <a:t>2/10/2018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2165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61C64-9A2D-324B-BA9F-8A55E9BD45D1}" type="datetime1">
              <a:rPr lang="es-CO" smtClean="0"/>
              <a:t>2/10/2018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8738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74775"/>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4814667-AD01-BD45-878B-3FB8E6E5FA16}" type="datetime1">
              <a:rPr lang="es-CO" smtClean="0"/>
              <a:t>2/10/2018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4001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87475"/>
          </a:xfrm>
        </p:spPr>
        <p:txBody>
          <a:bodyPr anchor="b"/>
          <a:lstStyle>
            <a:lvl1pPr>
              <a:defRPr sz="3200"/>
            </a:lvl1pPr>
          </a:lstStyle>
          <a:p>
            <a:r>
              <a:rPr lang="es-ES_tradnl" dirty="0"/>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3749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484E185-1CE5-1A41-89B0-B9830B514806}" type="datetime1">
              <a:rPr lang="es-CO" smtClean="0"/>
              <a:t>2/10/2018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3237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787B017F-2E62-A14B-B69A-6262C16CA9CE}"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84272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AADCDB02-FF6E-0347-905C-026E96FF4C9A}"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968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BC0A2951-4F80-4C4D-A0F4-A2EB4892799F}"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97" y="0"/>
            <a:ext cx="12176502" cy="6855371"/>
          </a:xfrm>
          <a:prstGeom prst="rect">
            <a:avLst/>
          </a:prstGeom>
          <a:noFill/>
          <a:ln>
            <a:noFill/>
          </a:ln>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F844931A-6181-094D-9014-884E5312EC68}"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1170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8" y="0"/>
            <a:ext cx="12192000" cy="6864096"/>
          </a:xfrm>
          <a:prstGeom prst="rect">
            <a:avLst/>
          </a:prstGeom>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C804F6C-595A-1543-9D1F-FEDC765A7EAF}"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4A5A9B2-84F3-7F44-ABD6-C96430783F8A}"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1173" cy="6858000"/>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F665447-B8DB-B447-991B-0908E304AED3}"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8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a:lvl1pPr>
          </a:lstStyle>
          <a:p>
            <a:r>
              <a:rPr lang="es-ES_tradnl" dirty="0"/>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7C00484A-C756-D847-A937-1D375C6A60A6}"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A79C3D1-1FCB-FD4C-8FA7-BE9FD3E41D94}" type="datetime1">
              <a:rPr lang="es-CO" smtClean="0"/>
              <a:t>2/10/2018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a:off x="0" y="0"/>
            <a:ext cx="12192000" cy="6864095"/>
          </a:xfrm>
          <a:prstGeom prst="rect">
            <a:avLst/>
          </a:prstGeom>
        </p:spPr>
      </p:pic>
      <p:sp>
        <p:nvSpPr>
          <p:cNvPr id="2" name="Marcador de título 1"/>
          <p:cNvSpPr>
            <a:spLocks noGrp="1"/>
          </p:cNvSpPr>
          <p:nvPr>
            <p:ph type="title"/>
          </p:nvPr>
        </p:nvSpPr>
        <p:spPr>
          <a:xfrm>
            <a:off x="1596324" y="179149"/>
            <a:ext cx="10321873"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64949" y="1696422"/>
            <a:ext cx="11453248"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81B-126B-7C43-B9FC-AD2E4888F622}" type="datetime1">
              <a:rPr lang="es-CO" smtClean="0"/>
              <a:t>2/10/2018</a:t>
            </a:fld>
            <a:endParaRPr lang="es-ES_tradnl"/>
          </a:p>
        </p:txBody>
      </p:sp>
      <p:sp>
        <p:nvSpPr>
          <p:cNvPr id="5" name="Marcador de pie de página 4"/>
          <p:cNvSpPr>
            <a:spLocks noGrp="1"/>
          </p:cNvSpPr>
          <p:nvPr>
            <p:ph type="ftr" sz="quarter" idx="3"/>
          </p:nvPr>
        </p:nvSpPr>
        <p:spPr>
          <a:xfrm>
            <a:off x="4134173"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91749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5223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1" r:id="rId4"/>
    <p:sldLayoutId id="2147483661" r:id="rId5"/>
    <p:sldLayoutId id="2147483662" r:id="rId6"/>
    <p:sldLayoutId id="2147483663" r:id="rId7"/>
    <p:sldLayoutId id="2147483669" r:id="rId8"/>
    <p:sldLayoutId id="2147483664" r:id="rId9"/>
    <p:sldLayoutId id="2147483665" r:id="rId10"/>
    <p:sldLayoutId id="2147483666" r:id="rId11"/>
    <p:sldLayoutId id="2147483670" r:id="rId12"/>
    <p:sldLayoutId id="2147483671" r:id="rId13"/>
    <p:sldLayoutId id="2147483672" r:id="rId14"/>
    <p:sldLayoutId id="2147483673" r:id="rId15"/>
    <p:sldLayoutId id="2147483667" r:id="rId16"/>
    <p:sldLayoutId id="214748366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0.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0.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0.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0.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0.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0.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0.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70.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0.xml"/></Relationships>
</file>

<file path=ppt/slides/_rels/slide72.xml.rels><?xml version="1.0" encoding="UTF-8" standalone="yes"?>
<Relationships xmlns="http://schemas.openxmlformats.org/package/2006/relationships"><Relationship Id="rId2" Type="http://schemas.openxmlformats.org/officeDocument/2006/relationships/image" Target="../media/image81.gif"/><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20.xml"/></Relationships>
</file>

<file path=ppt/slides/_rels/slide74.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20.xml"/></Relationships>
</file>

<file path=ppt/slides/_rels/slide75.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20.xml"/></Relationships>
</file>

<file path=ppt/slides/_rels/slide76.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err="1" smtClean="0"/>
              <a:t>PowerBI</a:t>
            </a:r>
            <a:r>
              <a:rPr lang="es-ES" dirty="0" smtClean="0"/>
              <a:t> y </a:t>
            </a:r>
            <a:r>
              <a:rPr lang="es-ES" dirty="0" err="1" smtClean="0"/>
              <a:t>Tableau</a:t>
            </a:r>
            <a:endParaRPr lang="es-ES_tradnl" dirty="0"/>
          </a:p>
        </p:txBody>
      </p:sp>
      <p:sp>
        <p:nvSpPr>
          <p:cNvPr id="3" name="Subtítulo 2"/>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148249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10</a:t>
            </a:fld>
            <a:endParaRPr lang="es-ES_tradnl"/>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704850"/>
            <a:ext cx="90106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514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11</a:t>
            </a:fld>
            <a:endParaRPr lang="es-ES_tradnl"/>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609600"/>
            <a:ext cx="908685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666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12</a:t>
            </a:fld>
            <a:endParaRPr lang="es-ES_tradnl"/>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671513"/>
            <a:ext cx="8924925"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1264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13</a:t>
            </a:fld>
            <a:endParaRPr lang="es-ES_tradnl"/>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04888"/>
            <a:ext cx="9144000"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651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14</a:t>
            </a:fld>
            <a:endParaRPr lang="es-ES_tradnl"/>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747713"/>
            <a:ext cx="9410700"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6151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15</a:t>
            </a:fld>
            <a:endParaRPr lang="es-ES_tradnl"/>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33413"/>
            <a:ext cx="9372600" cy="559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6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16</a:t>
            </a:fld>
            <a:endParaRPr lang="es-ES_tradnl"/>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757238"/>
            <a:ext cx="8277225"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62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17</a:t>
            </a:fld>
            <a:endParaRPr lang="es-ES_tradnl"/>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425" y="771525"/>
            <a:ext cx="843915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44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18</a:t>
            </a:fld>
            <a:endParaRPr lang="es-ES_tradnl"/>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600075"/>
            <a:ext cx="897255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646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19</a:t>
            </a:fld>
            <a:endParaRPr lang="es-ES_tradnl"/>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747713"/>
            <a:ext cx="8991600"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9520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723900"/>
            <a:ext cx="9515475"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87844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20</a:t>
            </a:fld>
            <a:endParaRPr lang="es-ES_tradnl"/>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076325"/>
            <a:ext cx="828675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6636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21</a:t>
            </a:fld>
            <a:endParaRPr lang="es-ES_tradnl"/>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714375"/>
            <a:ext cx="876300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100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0" dirty="0" err="1"/>
              <a:t>KPI’s</a:t>
            </a:r>
            <a:r>
              <a:rPr lang="es-MX" b="0" dirty="0"/>
              <a:t> ¿Qué son, para qué sirven y por qué y cómo utilizarlos?</a:t>
            </a:r>
            <a:br>
              <a:rPr lang="es-MX" b="0"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22</a:t>
            </a:fld>
            <a:endParaRPr lang="es-ES_tradnl"/>
          </a:p>
        </p:txBody>
      </p:sp>
      <p:sp>
        <p:nvSpPr>
          <p:cNvPr id="4" name="3 CuadroTexto"/>
          <p:cNvSpPr txBox="1"/>
          <p:nvPr/>
        </p:nvSpPr>
        <p:spPr>
          <a:xfrm>
            <a:off x="1185236" y="1471848"/>
            <a:ext cx="9774685" cy="646331"/>
          </a:xfrm>
          <a:prstGeom prst="rect">
            <a:avLst/>
          </a:prstGeom>
          <a:noFill/>
        </p:spPr>
        <p:txBody>
          <a:bodyPr wrap="square" rtlCol="0">
            <a:spAutoFit/>
          </a:bodyPr>
          <a:lstStyle/>
          <a:p>
            <a:r>
              <a:rPr lang="es-MX" dirty="0"/>
              <a:t>Un indicador clave de rendimiento (KPI) es una indicación visual que comunica el progreso realizado para lograr un objetivo cuantificable. </a:t>
            </a:r>
            <a:endParaRPr lang="es-CO" dirty="0"/>
          </a:p>
        </p:txBody>
      </p:sp>
      <p:sp>
        <p:nvSpPr>
          <p:cNvPr id="5" name="4 Rectángulo"/>
          <p:cNvSpPr/>
          <p:nvPr/>
        </p:nvSpPr>
        <p:spPr>
          <a:xfrm>
            <a:off x="1185235" y="2407001"/>
            <a:ext cx="9774685" cy="1200329"/>
          </a:xfrm>
          <a:prstGeom prst="rect">
            <a:avLst/>
          </a:prstGeom>
        </p:spPr>
        <p:txBody>
          <a:bodyPr wrap="square">
            <a:spAutoFit/>
          </a:bodyPr>
          <a:lstStyle/>
          <a:p>
            <a:r>
              <a:rPr lang="es-MX" b="1" dirty="0"/>
              <a:t>Cuándo usar un KPI</a:t>
            </a:r>
          </a:p>
          <a:p>
            <a:r>
              <a:rPr lang="es-MX" dirty="0"/>
              <a:t>Los KPI son una excelente opción:</a:t>
            </a:r>
          </a:p>
          <a:p>
            <a:r>
              <a:rPr lang="es-MX" dirty="0"/>
              <a:t>para medir el progreso (¿voy adelantado o retrasado?)</a:t>
            </a:r>
          </a:p>
          <a:p>
            <a:r>
              <a:rPr lang="es-MX" dirty="0"/>
              <a:t>para medir la distancia hasta un objetivo (¿cuánto adelanto o retraso tengo?)</a:t>
            </a:r>
          </a:p>
        </p:txBody>
      </p:sp>
      <p:sp>
        <p:nvSpPr>
          <p:cNvPr id="7" name="6 CuadroTexto"/>
          <p:cNvSpPr txBox="1"/>
          <p:nvPr/>
        </p:nvSpPr>
        <p:spPr>
          <a:xfrm>
            <a:off x="1017379" y="4189638"/>
            <a:ext cx="10574247" cy="1754326"/>
          </a:xfrm>
          <a:prstGeom prst="rect">
            <a:avLst/>
          </a:prstGeom>
          <a:noFill/>
        </p:spPr>
        <p:txBody>
          <a:bodyPr wrap="square" rtlCol="0">
            <a:spAutoFit/>
          </a:bodyPr>
          <a:lstStyle/>
          <a:p>
            <a:r>
              <a:rPr lang="es-MX" b="1" dirty="0"/>
              <a:t>Requisitos de los objetos visuales de KPI</a:t>
            </a:r>
          </a:p>
          <a:p>
            <a:r>
              <a:rPr lang="es-MX" dirty="0"/>
              <a:t>Un indicador clave de rendimiento (KPI) se basa en una medida específica y está diseñado para ayudarle a evaluar el valor y el estado actuales de una métrica con respecto al objetivo definido. Por lo tanto, un objeto visual KPI requiere una medida </a:t>
            </a:r>
            <a:r>
              <a:rPr lang="es-MX" i="1" dirty="0"/>
              <a:t>base</a:t>
            </a:r>
            <a:r>
              <a:rPr lang="es-MX" dirty="0"/>
              <a:t> que se evalúa en un valor y una medida o un valor de </a:t>
            </a:r>
            <a:r>
              <a:rPr lang="es-MX" i="1" dirty="0"/>
              <a:t>destino</a:t>
            </a:r>
            <a:r>
              <a:rPr lang="es-MX" dirty="0"/>
              <a:t>, y un umbral u objetivo.</a:t>
            </a:r>
          </a:p>
          <a:p>
            <a:endParaRPr lang="es-CO" dirty="0"/>
          </a:p>
        </p:txBody>
      </p:sp>
    </p:spTree>
    <p:extLst>
      <p:ext uri="{BB962C8B-B14F-4D97-AF65-F5344CB8AC3E}">
        <p14:creationId xmlns:p14="http://schemas.microsoft.com/office/powerpoint/2010/main" val="209364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Cómo crear un KPI</a:t>
            </a:r>
            <a:br>
              <a:rPr lang="es-CO" dirty="0" smtClean="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23</a:t>
            </a:fld>
            <a:endParaRPr lang="es-ES_tradnl"/>
          </a:p>
        </p:txBody>
      </p:sp>
      <p:sp>
        <p:nvSpPr>
          <p:cNvPr id="5" name="AutoShape 2" descr="https://dpspowerbi.blob.core.windows.net/powerbi-preview-media/pbiwebprod-docs.azurewebsites.net/es-es/documentation/articles/powerbi-service-tutorial-kpi/20160729103946/kpi-ico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https://dpspowerbi.blob.core.windows.net/powerbi-preview-media/pbiwebprod-docs.azurewebsites.net/es-es/documentation/articles/powerbi-service-tutorial-kpi/20160729103946/kpi-icon.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AutoShape 6" descr="https://dpspowerbi.blob.core.windows.net/powerbi-preview-media/pbiwebprod-docs.azurewebsites.net/es-es/documentation/articles/powerbi-service-tutorial-kpi/20160729103946/kpi-icon.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AutoShape 8" descr="https://dpspowerbi.blob.core.windows.net/powerbi-preview-media/pbiwebprod-docs.azurewebsites.net/es-es/documentation/articles/powerbi-service-tutorial-kpi/20160729103946/kpi-icon.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253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655" y="1504712"/>
            <a:ext cx="2581275"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4863737" y="1028343"/>
            <a:ext cx="6096000" cy="4801314"/>
          </a:xfrm>
          <a:prstGeom prst="rect">
            <a:avLst/>
          </a:prstGeom>
        </p:spPr>
        <p:txBody>
          <a:bodyPr>
            <a:spAutoFit/>
          </a:bodyPr>
          <a:lstStyle/>
          <a:p>
            <a:r>
              <a:rPr lang="es-MX" dirty="0"/>
              <a:t>Para dar formato al KPI, seleccione el icono de pincel para abrir el panel Formato.</a:t>
            </a:r>
          </a:p>
          <a:p>
            <a:r>
              <a:rPr lang="es-MX" b="1" dirty="0"/>
              <a:t>Indicador</a:t>
            </a:r>
            <a:r>
              <a:rPr lang="es-MX" dirty="0"/>
              <a:t>: controla las unidades de visualización y los decimales del indicador.</a:t>
            </a:r>
          </a:p>
          <a:p>
            <a:r>
              <a:rPr lang="es-MX" b="1" dirty="0"/>
              <a:t>Eje de tendencia</a:t>
            </a:r>
            <a:r>
              <a:rPr lang="es-MX" dirty="0"/>
              <a:t>: cuando se establece en </a:t>
            </a:r>
            <a:r>
              <a:rPr lang="es-MX" b="1" dirty="0"/>
              <a:t>Activado</a:t>
            </a:r>
            <a:r>
              <a:rPr lang="es-MX" dirty="0"/>
              <a:t>, el eje de tendencia se muestra como el fondo del objeto visual de KPI.</a:t>
            </a:r>
            <a:br>
              <a:rPr lang="es-MX" dirty="0"/>
            </a:br>
            <a:endParaRPr lang="es-MX" dirty="0"/>
          </a:p>
          <a:p>
            <a:r>
              <a:rPr lang="es-MX" b="1" dirty="0"/>
              <a:t>Objetivos</a:t>
            </a:r>
            <a:r>
              <a:rPr lang="es-MX" dirty="0"/>
              <a:t>: cuando se establece en </a:t>
            </a:r>
            <a:r>
              <a:rPr lang="es-MX" b="1" dirty="0"/>
              <a:t>Activado</a:t>
            </a:r>
            <a:r>
              <a:rPr lang="es-MX" dirty="0"/>
              <a:t>, el objeto visual muestra el objetivo y la distancia desde el objetivo como un porcentaje.</a:t>
            </a:r>
          </a:p>
          <a:p>
            <a:r>
              <a:rPr lang="es-MX" b="1" dirty="0"/>
              <a:t>Estado</a:t>
            </a:r>
            <a:r>
              <a:rPr lang="es-MX" dirty="0"/>
              <a:t>: algunos KPI se consideran </a:t>
            </a:r>
            <a:r>
              <a:rPr lang="es-MX" i="1" dirty="0"/>
              <a:t>mejores</a:t>
            </a:r>
            <a:r>
              <a:rPr lang="es-MX" dirty="0"/>
              <a:t> para valores mayores y otros son </a:t>
            </a:r>
            <a:r>
              <a:rPr lang="es-MX" i="1" dirty="0"/>
              <a:t>mejores</a:t>
            </a:r>
            <a:r>
              <a:rPr lang="es-MX" dirty="0"/>
              <a:t> con valores menores. Por ejemplo, ganancias frente a tiempo de espera. Normalmente, un mayor valor de ganancias es mejor que un mayor valor de tiempo de espera, que normalmente se considera como algo peor. Esta opción permite seleccionar el comportamiento del KPI. El estado predeterminado es </a:t>
            </a:r>
            <a:r>
              <a:rPr lang="es-MX" b="1" dirty="0"/>
              <a:t>alto es mejor</a:t>
            </a:r>
            <a:r>
              <a:rPr lang="es-MX" dirty="0"/>
              <a:t>.</a:t>
            </a:r>
          </a:p>
        </p:txBody>
      </p:sp>
    </p:spTree>
    <p:extLst>
      <p:ext uri="{BB962C8B-B14F-4D97-AF65-F5344CB8AC3E}">
        <p14:creationId xmlns:p14="http://schemas.microsoft.com/office/powerpoint/2010/main" val="35139545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 </a:t>
            </a:r>
            <a:r>
              <a:rPr lang="es-CO" dirty="0" smtClean="0"/>
              <a:t>lineal</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24</a:t>
            </a:fld>
            <a:endParaRPr lang="es-ES_tradnl"/>
          </a:p>
        </p:txBody>
      </p:sp>
      <p:sp>
        <p:nvSpPr>
          <p:cNvPr id="4" name="3 Rectángulo"/>
          <p:cNvSpPr/>
          <p:nvPr/>
        </p:nvSpPr>
        <p:spPr>
          <a:xfrm>
            <a:off x="1596324" y="1244046"/>
            <a:ext cx="4229710" cy="4801314"/>
          </a:xfrm>
          <a:prstGeom prst="rect">
            <a:avLst/>
          </a:prstGeom>
        </p:spPr>
        <p:txBody>
          <a:bodyPr wrap="square">
            <a:spAutoFit/>
          </a:bodyPr>
          <a:lstStyle/>
          <a:p>
            <a:r>
              <a:rPr lang="es-MX" b="1" dirty="0"/>
              <a:t>Qué es?</a:t>
            </a:r>
            <a:r>
              <a:rPr lang="es-MX" dirty="0"/>
              <a:t> Un gráfico de líneas se caracteriza por tener una o más líneas que corresponden a valores de datos de una determinada categoría.</a:t>
            </a:r>
          </a:p>
          <a:p>
            <a:r>
              <a:rPr lang="es-MX" b="1" dirty="0"/>
              <a:t>¿Cuándo usarlo?</a:t>
            </a:r>
            <a:r>
              <a:rPr lang="es-MX" dirty="0"/>
              <a:t> Este tipo de visualización funciona mejor para mostrar y comparar tendencias a lo largo del tiempo.</a:t>
            </a:r>
          </a:p>
          <a:p>
            <a:r>
              <a:rPr lang="es-MX" b="1" dirty="0"/>
              <a:t>¿Por qué elegir este tipo de gráfico?</a:t>
            </a:r>
            <a:r>
              <a:rPr lang="es-MX" dirty="0"/>
              <a:t> Un gráfico lineal muestra las diferencias entre la categoría y los valores de tiempo. Puedes utilizar dos o más líneas para comparar el rendimiento en una categoría, por ejemplo:</a:t>
            </a:r>
          </a:p>
          <a:p>
            <a:pPr lvl="1"/>
            <a:r>
              <a:rPr lang="es-MX" dirty="0"/>
              <a:t>Temperaturas anuales.</a:t>
            </a:r>
          </a:p>
          <a:p>
            <a:pPr lvl="1"/>
            <a:r>
              <a:rPr lang="es-MX" dirty="0"/>
              <a:t>Meses y unidades vendidas.</a:t>
            </a:r>
          </a:p>
          <a:p>
            <a:pPr lvl="1"/>
            <a:r>
              <a:rPr lang="es-MX" dirty="0"/>
              <a:t>Número de seguidores en las redes sociales por semana.</a:t>
            </a: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294" y="1244046"/>
            <a:ext cx="517207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153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 de columnas</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25</a:t>
            </a:fld>
            <a:endParaRPr lang="es-ES_tradnl"/>
          </a:p>
        </p:txBody>
      </p:sp>
      <p:sp>
        <p:nvSpPr>
          <p:cNvPr id="4" name="3 Rectángulo"/>
          <p:cNvSpPr/>
          <p:nvPr/>
        </p:nvSpPr>
        <p:spPr>
          <a:xfrm>
            <a:off x="552994" y="1402140"/>
            <a:ext cx="6096000" cy="3139321"/>
          </a:xfrm>
          <a:prstGeom prst="rect">
            <a:avLst/>
          </a:prstGeom>
        </p:spPr>
        <p:txBody>
          <a:bodyPr>
            <a:spAutoFit/>
          </a:bodyPr>
          <a:lstStyle/>
          <a:p>
            <a:r>
              <a:rPr lang="es-MX" b="1" dirty="0"/>
              <a:t>¿Qué es?</a:t>
            </a:r>
            <a:r>
              <a:rPr lang="es-MX" dirty="0"/>
              <a:t> En un gráfico de columnas (también llamado diagrama de barras), las columnas de longitud variable representan valores de datos.</a:t>
            </a:r>
          </a:p>
          <a:p>
            <a:r>
              <a:rPr lang="es-MX" b="1" dirty="0"/>
              <a:t>¿Cuándo usarlo?</a:t>
            </a:r>
            <a:r>
              <a:rPr lang="es-MX" dirty="0"/>
              <a:t> Esta visualización funciona mejor para comparar valores de datos entre categorías.</a:t>
            </a:r>
          </a:p>
          <a:p>
            <a:r>
              <a:rPr lang="es-MX" b="1" dirty="0"/>
              <a:t>¿Por qué elegir este tipo de gráfico?</a:t>
            </a:r>
            <a:r>
              <a:rPr lang="es-MX" dirty="0"/>
              <a:t> Este versátil gráfico se puede rotar para mostrar barras horizontales en lugar de columnas verticales. Algunos ejemplos de uso incluyen:</a:t>
            </a:r>
          </a:p>
          <a:p>
            <a:pPr lvl="1"/>
            <a:r>
              <a:rPr lang="es-MX" dirty="0"/>
              <a:t>Relaciones de parte a parte.</a:t>
            </a:r>
          </a:p>
          <a:p>
            <a:pPr lvl="1"/>
            <a:r>
              <a:rPr lang="es-MX" dirty="0"/>
              <a:t>Comparaciones entre categorías.</a:t>
            </a:r>
          </a:p>
          <a:p>
            <a:pPr lvl="1"/>
            <a:r>
              <a:rPr lang="es-MX" dirty="0"/>
              <a:t>Porcentajes de cambio o de totales.</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884" y="1512511"/>
            <a:ext cx="4086225"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5051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Gráfico combinado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26</a:t>
            </a:fld>
            <a:endParaRPr lang="es-ES_tradnl"/>
          </a:p>
        </p:txBody>
      </p:sp>
      <p:sp>
        <p:nvSpPr>
          <p:cNvPr id="4" name="3 Rectángulo"/>
          <p:cNvSpPr/>
          <p:nvPr/>
        </p:nvSpPr>
        <p:spPr>
          <a:xfrm>
            <a:off x="592183" y="1582340"/>
            <a:ext cx="6096000" cy="3693319"/>
          </a:xfrm>
          <a:prstGeom prst="rect">
            <a:avLst/>
          </a:prstGeom>
        </p:spPr>
        <p:txBody>
          <a:bodyPr>
            <a:spAutoFit/>
          </a:bodyPr>
          <a:lstStyle/>
          <a:p>
            <a:r>
              <a:rPr lang="es-MX" b="1" dirty="0"/>
              <a:t>¿Qué es?</a:t>
            </a:r>
            <a:r>
              <a:rPr lang="es-MX" dirty="0"/>
              <a:t> Un diagrama combinado incluye elementos tanto de los gráficos lineales como de los diagramas de barras.</a:t>
            </a:r>
          </a:p>
          <a:p>
            <a:r>
              <a:rPr lang="es-MX" b="1" dirty="0"/>
              <a:t>¿Cuándo usarlo?</a:t>
            </a:r>
            <a:r>
              <a:rPr lang="es-MX" dirty="0"/>
              <a:t> Escoge esta tabla para visualizar conjuntos de datos con medidas que tienen diferentes escalas. Utiliza varias líneas y barras para conjuntos de datos con rangos de valores significativamente diferentes y usa escalas múltiples en el eje ‘y’.</a:t>
            </a:r>
          </a:p>
          <a:p>
            <a:r>
              <a:rPr lang="es-MX" b="1" dirty="0"/>
              <a:t>¿Por qué elegir este tipo de gráfico?</a:t>
            </a:r>
            <a:r>
              <a:rPr lang="es-MX" dirty="0"/>
              <a:t> Una tabla combinada es mejor para:</a:t>
            </a:r>
          </a:p>
          <a:p>
            <a:pPr lvl="1"/>
            <a:r>
              <a:rPr lang="es-MX" dirty="0"/>
              <a:t>Comparación de conjuntos de datos con diferentes escalas de ejes (como temperatura y precipitación).</a:t>
            </a:r>
          </a:p>
          <a:p>
            <a:pPr lvl="1"/>
            <a:r>
              <a:rPr lang="es-MX" dirty="0"/>
              <a:t>Visualización de tendencias de datos continuos a lo largo del tiempo, frente a una escala común.</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872" y="2005011"/>
            <a:ext cx="428625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9863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Mapas de Calor y de puntos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27</a:t>
            </a:fld>
            <a:endParaRPr lang="es-ES_tradnl"/>
          </a:p>
        </p:txBody>
      </p:sp>
      <p:sp>
        <p:nvSpPr>
          <p:cNvPr id="4" name="3 CuadroTexto"/>
          <p:cNvSpPr txBox="1"/>
          <p:nvPr/>
        </p:nvSpPr>
        <p:spPr>
          <a:xfrm>
            <a:off x="509452" y="1267097"/>
            <a:ext cx="6988628" cy="4801314"/>
          </a:xfrm>
          <a:prstGeom prst="rect">
            <a:avLst/>
          </a:prstGeom>
          <a:noFill/>
        </p:spPr>
        <p:txBody>
          <a:bodyPr wrap="square" rtlCol="0">
            <a:spAutoFit/>
          </a:bodyPr>
          <a:lstStyle/>
          <a:p>
            <a:r>
              <a:rPr lang="es-MX" b="1" dirty="0"/>
              <a:t>¿Qué son?</a:t>
            </a:r>
            <a:r>
              <a:rPr lang="es-MX" dirty="0"/>
              <a:t> Los mapas de calor se construyen sobre mapas de forma. Los mapas de puntos se construyen sobre mapas del mundo.</a:t>
            </a:r>
          </a:p>
          <a:p>
            <a:r>
              <a:rPr lang="es-MX" b="1" dirty="0"/>
              <a:t>¿Cuándo usarlos?</a:t>
            </a:r>
            <a:r>
              <a:rPr lang="es-MX" dirty="0"/>
              <a:t> Los mapas de calor muestran los detalles dentro de los límites cartográficos o áreas delineadas. Los mapas de puntos son buenos para visualizar conjuntos de datos utilizando esferas de diferentes tamaños (según el valor de los datos) trazadas sobre puntos geográficos.</a:t>
            </a:r>
          </a:p>
          <a:p>
            <a:r>
              <a:rPr lang="es-MX" b="1" dirty="0"/>
              <a:t>¿Por qué elegir este tipo de gráfico?</a:t>
            </a:r>
            <a:endParaRPr lang="es-MX" dirty="0"/>
          </a:p>
          <a:p>
            <a:pPr lvl="1"/>
            <a:r>
              <a:rPr lang="es-MX" dirty="0"/>
              <a:t>Un mapa de calor muestra la densidad de los resultados de los datos y la ubicación dentro de ciertas áreas usando el color y la intensidad del color (por ejemplo, resultados de votaciones por país).</a:t>
            </a:r>
          </a:p>
          <a:p>
            <a:pPr lvl="1"/>
            <a:r>
              <a:rPr lang="es-MX" dirty="0"/>
              <a:t>Los mapas de puntos pueden desglosar los datos geoespaciales por categoría para cualquier punto del mapa. Con ello se muestran múltiples resultados para la misma ubicación (tales como género, edad y tasas de propiedad de la vivienda por ciudad).</a:t>
            </a:r>
          </a:p>
          <a:p>
            <a:endParaRPr lang="es-CO"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786" y="1267097"/>
            <a:ext cx="390525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89211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Gráficos de dispersión y gráficos de burbujas</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28</a:t>
            </a:fld>
            <a:endParaRPr lang="es-ES_tradnl"/>
          </a:p>
        </p:txBody>
      </p:sp>
      <p:sp>
        <p:nvSpPr>
          <p:cNvPr id="4" name="3 Rectángulo"/>
          <p:cNvSpPr/>
          <p:nvPr/>
        </p:nvSpPr>
        <p:spPr>
          <a:xfrm>
            <a:off x="775063" y="1266544"/>
            <a:ext cx="6096000" cy="5078313"/>
          </a:xfrm>
          <a:prstGeom prst="rect">
            <a:avLst/>
          </a:prstGeom>
        </p:spPr>
        <p:txBody>
          <a:bodyPr>
            <a:spAutoFit/>
          </a:bodyPr>
          <a:lstStyle/>
          <a:p>
            <a:r>
              <a:rPr lang="es-MX" b="1" dirty="0"/>
              <a:t>¿Qué son?</a:t>
            </a:r>
            <a:r>
              <a:rPr lang="es-MX" dirty="0"/>
              <a:t> Un gráfico de dispersión utiliza puntos trazados en dos ejes de valores para mostrar y comparar valores numéricos. Un gráfico de burbujas sustituye los puntos de datos por burbujas, cuyo tamaño representa una dimensión adicional de los datos.</a:t>
            </a:r>
          </a:p>
          <a:p>
            <a:r>
              <a:rPr lang="es-MX" b="1" dirty="0"/>
              <a:t>¿Cuándo usarlos?</a:t>
            </a:r>
            <a:r>
              <a:rPr lang="es-MX" dirty="0"/>
              <a:t> Un gráfico de dispersión es bueno para comparar dos tipos de datos numéricos cuando se desea segmentar o categorizar uno o ambos tipos. Si deseas utilizar cuadrantes, o si los datos tienen tres series de datos que contienen cada una un conjunto de valores, deberás seleccionar un gráfico de burbujas.</a:t>
            </a:r>
          </a:p>
          <a:p>
            <a:r>
              <a:rPr lang="es-MX" b="1" dirty="0"/>
              <a:t>¿Por qué elegir este tipo de gráfico?</a:t>
            </a:r>
            <a:endParaRPr lang="es-MX" dirty="0"/>
          </a:p>
          <a:p>
            <a:pPr lvl="1"/>
            <a:r>
              <a:rPr lang="es-MX" dirty="0"/>
              <a:t>Un gráfico de dispersión es útil para distinguir valores atípicos, correlaciones y categorización en dos conjuntos de datos.</a:t>
            </a:r>
          </a:p>
          <a:p>
            <a:pPr lvl="1"/>
            <a:r>
              <a:rPr lang="es-MX" dirty="0"/>
              <a:t>Un gráfico de burbujas puede trazar puntos de datos por tamaño relativo, si desea segmentar tres conjuntos de datos por categoría, fuente o hito de la línea de tiempo.</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381" y="1266544"/>
            <a:ext cx="397192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3785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Gráficos de cascadas y embudos</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29</a:t>
            </a:fld>
            <a:endParaRPr lang="es-ES_tradnl"/>
          </a:p>
        </p:txBody>
      </p:sp>
      <p:sp>
        <p:nvSpPr>
          <p:cNvPr id="4" name="3 Rectángulo"/>
          <p:cNvSpPr/>
          <p:nvPr/>
        </p:nvSpPr>
        <p:spPr>
          <a:xfrm>
            <a:off x="788126" y="1169355"/>
            <a:ext cx="6096000" cy="5355312"/>
          </a:xfrm>
          <a:prstGeom prst="rect">
            <a:avLst/>
          </a:prstGeom>
        </p:spPr>
        <p:txBody>
          <a:bodyPr>
            <a:spAutoFit/>
          </a:bodyPr>
          <a:lstStyle/>
          <a:p>
            <a:r>
              <a:rPr lang="es-MX" b="1" dirty="0"/>
              <a:t>Qué son?</a:t>
            </a:r>
            <a:r>
              <a:rPr lang="es-MX" dirty="0"/>
              <a:t> Los resultados de los gráficos de cascada tienen forma de escalera, mientras que los resultados de los gráficos de embudo generalmente se muestran verticalmente de barras más anchas a más estrechas.</a:t>
            </a:r>
          </a:p>
          <a:p>
            <a:r>
              <a:rPr lang="es-MX" b="1" dirty="0"/>
              <a:t>¿Cuándo usarlos?</a:t>
            </a:r>
            <a:r>
              <a:rPr lang="es-MX" dirty="0"/>
              <a:t> Para mostrar los cambios en un valor a lo largo del tiempo, utiliza un gráfico de cascada. Para visualizar desviaciones en las etapas de un proceso a lo largo del tiempo, utiliza un gráfico embudo.</a:t>
            </a:r>
          </a:p>
          <a:p>
            <a:r>
              <a:rPr lang="es-MX" b="1" dirty="0"/>
              <a:t>¿Por qué elegir este tipo de gráfico?</a:t>
            </a:r>
            <a:endParaRPr lang="es-MX" dirty="0"/>
          </a:p>
          <a:p>
            <a:pPr lvl="1"/>
            <a:r>
              <a:rPr lang="es-MX" dirty="0"/>
              <a:t>Los gráficos de cascada son excelentes para mostrar relaciones y contingencias, tales como variaciones de mes a mes o calendarios de recuperación de trabajo. Usa colores para diferenciar los aumentos, las disminuciones y los totales.</a:t>
            </a:r>
          </a:p>
          <a:p>
            <a:pPr lvl="1"/>
            <a:r>
              <a:rPr lang="es-MX" dirty="0"/>
              <a:t>Los gráficos de embudo son ideales para mostrar la retención de clientes, las tasas de graduación de los estudiantes y los canales de ventas.</a:t>
            </a:r>
          </a:p>
          <a:p>
            <a:r>
              <a:rPr lang="es-MX" dirty="0"/>
              <a:t/>
            </a:r>
            <a:br>
              <a:rPr lang="es-MX" dirty="0"/>
            </a:br>
            <a:endParaRPr lang="es-CO"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018" y="1169355"/>
            <a:ext cx="41529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1984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3</a:t>
            </a:fld>
            <a:endParaRPr lang="es-ES_tradn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976313"/>
            <a:ext cx="96202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7619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Gráficos circulares y gráficos de anillos</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30</a:t>
            </a:fld>
            <a:endParaRPr lang="es-ES_tradnl"/>
          </a:p>
        </p:txBody>
      </p:sp>
      <p:sp>
        <p:nvSpPr>
          <p:cNvPr id="4" name="3 Rectángulo"/>
          <p:cNvSpPr/>
          <p:nvPr/>
        </p:nvSpPr>
        <p:spPr>
          <a:xfrm>
            <a:off x="566057" y="1310535"/>
            <a:ext cx="6096000" cy="4524315"/>
          </a:xfrm>
          <a:prstGeom prst="rect">
            <a:avLst/>
          </a:prstGeom>
        </p:spPr>
        <p:txBody>
          <a:bodyPr>
            <a:spAutoFit/>
          </a:bodyPr>
          <a:lstStyle/>
          <a:p>
            <a:r>
              <a:rPr lang="es-MX" b="1" dirty="0"/>
              <a:t>¿Qué son?</a:t>
            </a:r>
            <a:r>
              <a:rPr lang="es-MX" dirty="0"/>
              <a:t> Los gráficos circulares son círculos divididos en cuñas. Los gráficos de anillos son ruedas divididas en secciones. Ninguno de los dos utiliza ejes x o y.</a:t>
            </a:r>
          </a:p>
          <a:p>
            <a:r>
              <a:rPr lang="es-MX" b="1" dirty="0"/>
              <a:t>¿Cuándo usarlos?</a:t>
            </a:r>
            <a:r>
              <a:rPr lang="es-MX" dirty="0"/>
              <a:t> Estos gráficos muestran las categorías de datos como proporciones de un todo, por lo que son mejores para comparar sólo unos pocos valores.</a:t>
            </a:r>
          </a:p>
          <a:p>
            <a:r>
              <a:rPr lang="es-MX" b="1" dirty="0"/>
              <a:t>¿Por qué elegir este tipo de gráfico? </a:t>
            </a:r>
            <a:r>
              <a:rPr lang="es-MX" dirty="0"/>
              <a:t>Puntos a tener en cuenta:</a:t>
            </a:r>
          </a:p>
          <a:p>
            <a:pPr lvl="1"/>
            <a:r>
              <a:rPr lang="es-MX" dirty="0"/>
              <a:t>Un gráfico circular suele ser más eficaz que un gráfico de barras cuando se compara una categoría (una porción del pastel) con el total (todo el pastel) en un solo gráfico.</a:t>
            </a:r>
          </a:p>
          <a:p>
            <a:pPr lvl="1"/>
            <a:r>
              <a:rPr lang="es-MX" dirty="0"/>
              <a:t>Los gráficos circulares son los más comúnmente usados para hacer comparaciones entre grupos.</a:t>
            </a:r>
          </a:p>
          <a:p>
            <a:pPr lvl="1"/>
            <a:r>
              <a:rPr lang="es-MX" dirty="0"/>
              <a:t>Con los gráficos de anillos, puedes rotar las porciones, enfocarte en las específicas sacándolas de la gráfica, o cambiar el tamaño del agujero para agrandar o reducir el tamaño de los anillos.</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81" y="1504712"/>
            <a:ext cx="40671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0920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 con filtros</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31</a:t>
            </a:fld>
            <a:endParaRPr lang="es-ES_tradnl"/>
          </a:p>
        </p:txBody>
      </p:sp>
      <p:sp>
        <p:nvSpPr>
          <p:cNvPr id="4" name="3 Rectángulo"/>
          <p:cNvSpPr/>
          <p:nvPr/>
        </p:nvSpPr>
        <p:spPr>
          <a:xfrm>
            <a:off x="526869" y="1174713"/>
            <a:ext cx="6096000" cy="4247317"/>
          </a:xfrm>
          <a:prstGeom prst="rect">
            <a:avLst/>
          </a:prstGeom>
        </p:spPr>
        <p:txBody>
          <a:bodyPr>
            <a:spAutoFit/>
          </a:bodyPr>
          <a:lstStyle/>
          <a:p>
            <a:r>
              <a:rPr lang="es-MX" b="1" dirty="0"/>
              <a:t>¿Qué es?</a:t>
            </a:r>
            <a:r>
              <a:rPr lang="es-MX" dirty="0"/>
              <a:t> Un gráfico con filtros es un tipo de diagrama visual en Microsoft </a:t>
            </a:r>
            <a:r>
              <a:rPr lang="es-MX" dirty="0" err="1"/>
              <a:t>Power</a:t>
            </a:r>
            <a:r>
              <a:rPr lang="es-MX" dirty="0"/>
              <a:t> BI que los clientes pueden usar para interactuar con una visualización de datos.</a:t>
            </a:r>
          </a:p>
          <a:p>
            <a:r>
              <a:rPr lang="es-MX" b="1" dirty="0"/>
              <a:t>¿Cuándo usarlo?</a:t>
            </a:r>
            <a:r>
              <a:rPr lang="es-MX" dirty="0"/>
              <a:t> Los filtros permiten a los usuarios examinar parte de una visualización de datos más profundamente. Para mantener la importancia en los gráficos, te recomendamos agrupar todos los filtros cerca del borde de la página.</a:t>
            </a:r>
          </a:p>
          <a:p>
            <a:r>
              <a:rPr lang="es-MX" b="1" dirty="0"/>
              <a:t>¿Por qué elegir este tipo de gráfico? </a:t>
            </a:r>
            <a:r>
              <a:rPr lang="es-MX" dirty="0"/>
              <a:t>Al vincular un filtro a un gráfico, los usuarios pueden segmentar los datos por uno o más valores dinámicamente a través de un conjunto de datos, panel de control o informe. Los filtros pueden ayudar a la gente a explorar datos como:</a:t>
            </a:r>
          </a:p>
          <a:p>
            <a:pPr lvl="1"/>
            <a:r>
              <a:rPr lang="es-MX" dirty="0"/>
              <a:t>Categorías.</a:t>
            </a:r>
          </a:p>
          <a:p>
            <a:pPr lvl="1"/>
            <a:r>
              <a:rPr lang="es-MX" dirty="0"/>
              <a:t>Años.</a:t>
            </a:r>
          </a:p>
          <a:p>
            <a:pPr lvl="1"/>
            <a:r>
              <a:rPr lang="es-MX" dirty="0"/>
              <a:t>Ubicaciones geográficas.</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457" y="1174713"/>
            <a:ext cx="39624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3447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32</a:t>
            </a:fld>
            <a:endParaRPr lang="es-ES_tradnl"/>
          </a:p>
        </p:txBody>
      </p:sp>
      <p:pic>
        <p:nvPicPr>
          <p:cNvPr id="31746" name="Picture 2" descr="https://www.excelfreeblog.com/wp-content/uploads/2017/09/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42" y="1252627"/>
            <a:ext cx="4581525" cy="5267326"/>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ttps://www.excelfreeblog.com/wp-content/uploads/2017/09/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147" y="1307362"/>
            <a:ext cx="65055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154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33</a:t>
            </a:fld>
            <a:endParaRPr lang="es-ES_tradnl"/>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592" y="1259069"/>
            <a:ext cx="8845253" cy="4978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783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34</a:t>
            </a:fld>
            <a:endParaRPr lang="es-ES_tradnl"/>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018" y="1412831"/>
            <a:ext cx="9882731" cy="5045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8717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35</a:t>
            </a:fld>
            <a:endParaRPr lang="es-ES_tradnl"/>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685" y="1159193"/>
            <a:ext cx="8061824" cy="5371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0079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36</a:t>
            </a:fld>
            <a:endParaRPr lang="es-ES_tradnl"/>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4" y="1498600"/>
            <a:ext cx="8201025"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55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37</a:t>
            </a:fld>
            <a:endParaRPr lang="es-ES_tradnl"/>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172" y="1504712"/>
            <a:ext cx="8999999" cy="4948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638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38</a:t>
            </a:fld>
            <a:endParaRPr lang="es-ES_tradnl"/>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4" y="179149"/>
            <a:ext cx="5708224" cy="354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53" y="4058394"/>
            <a:ext cx="8826646" cy="2396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3196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Funciones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39</a:t>
            </a:fld>
            <a:endParaRPr lang="es-ES_tradnl"/>
          </a:p>
        </p:txBody>
      </p:sp>
      <p:sp>
        <p:nvSpPr>
          <p:cNvPr id="4" name="3 Rectángulo"/>
          <p:cNvSpPr/>
          <p:nvPr/>
        </p:nvSpPr>
        <p:spPr>
          <a:xfrm>
            <a:off x="642734" y="1610632"/>
            <a:ext cx="5287803" cy="1754326"/>
          </a:xfrm>
          <a:prstGeom prst="rect">
            <a:avLst/>
          </a:prstGeom>
        </p:spPr>
        <p:txBody>
          <a:bodyPr wrap="square">
            <a:spAutoFit/>
          </a:bodyPr>
          <a:lstStyle/>
          <a:p>
            <a:pPr marL="285750" indent="-285750" fontAlgn="base">
              <a:buFont typeface="Arial" panose="020B0604020202020204" pitchFamily="34" charset="0"/>
              <a:buChar char="•"/>
            </a:pPr>
            <a:r>
              <a:rPr lang="es-CO" dirty="0"/>
              <a:t>FILTER, VALUES, ALL, ALLSELECTED, ALLEXCEPT, etc.</a:t>
            </a:r>
          </a:p>
          <a:p>
            <a:pPr marL="285750" indent="-285750" fontAlgn="base">
              <a:buFont typeface="Arial" panose="020B0604020202020204" pitchFamily="34" charset="0"/>
              <a:buChar char="•"/>
            </a:pPr>
            <a:r>
              <a:rPr lang="es-CO" dirty="0"/>
              <a:t>DATEDADD, CLOSINGBALANCEMOTH, FIRSTNOBALNK, PARALLELPERIOD, ETC.</a:t>
            </a:r>
          </a:p>
          <a:p>
            <a:pPr marL="285750" indent="-285750" fontAlgn="base">
              <a:buFont typeface="Arial" panose="020B0604020202020204" pitchFamily="34" charset="0"/>
              <a:buChar char="•"/>
            </a:pPr>
            <a:r>
              <a:rPr lang="es-CO" dirty="0"/>
              <a:t>SUM, SUMX, AVERAGE, AVERAGEX, RANKX, etc.</a:t>
            </a:r>
          </a:p>
          <a:p>
            <a:pPr marL="285750" indent="-285750" fontAlgn="base">
              <a:buFont typeface="Arial" panose="020B0604020202020204" pitchFamily="34" charset="0"/>
              <a:buChar char="•"/>
            </a:pPr>
            <a:r>
              <a:rPr lang="es-CO" dirty="0"/>
              <a:t>PATH, PATHITEM, PATHCONTAINS, </a:t>
            </a:r>
            <a:r>
              <a:rPr lang="es-CO" dirty="0" err="1"/>
              <a:t>et.c</a:t>
            </a:r>
            <a:endParaRPr lang="es-CO" dirty="0"/>
          </a:p>
          <a:p>
            <a:pPr marL="285750" indent="-285750" fontAlgn="base">
              <a:buFont typeface="Arial" panose="020B0604020202020204" pitchFamily="34" charset="0"/>
              <a:buChar char="•"/>
            </a:pPr>
            <a:r>
              <a:rPr lang="es-CO" dirty="0"/>
              <a:t>USERELATIONSHIP, EARLIER, CROSSFILTER, </a:t>
            </a:r>
            <a:r>
              <a:rPr lang="es-CO" dirty="0" err="1"/>
              <a:t>etc</a:t>
            </a:r>
            <a:endParaRPr lang="es-CO" dirty="0"/>
          </a:p>
        </p:txBody>
      </p:sp>
      <p:pic>
        <p:nvPicPr>
          <p:cNvPr id="7170" name="Picture 2" descr="FunciÃ³n CALCULATE y FunciÃ³n SUMAR.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259" y="1610632"/>
            <a:ext cx="4943475" cy="3867150"/>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1139122" y="3568266"/>
            <a:ext cx="4295026" cy="1754326"/>
          </a:xfrm>
          <a:prstGeom prst="rect">
            <a:avLst/>
          </a:prstGeom>
        </p:spPr>
        <p:txBody>
          <a:bodyPr wrap="square">
            <a:spAutoFit/>
          </a:bodyPr>
          <a:lstStyle/>
          <a:p>
            <a:pPr marL="285750" indent="-285750">
              <a:buFont typeface="Arial" panose="020B0604020202020204" pitchFamily="34" charset="0"/>
              <a:buChar char="•"/>
            </a:pPr>
            <a:r>
              <a:rPr lang="es-MX" dirty="0"/>
              <a:t>Funciones de agregación </a:t>
            </a:r>
            <a:endParaRPr lang="es-MX" dirty="0" smtClean="0"/>
          </a:p>
          <a:p>
            <a:pPr marL="285750" indent="-285750">
              <a:buFont typeface="Arial" panose="020B0604020202020204" pitchFamily="34" charset="0"/>
              <a:buChar char="•"/>
            </a:pPr>
            <a:r>
              <a:rPr lang="es-MX" dirty="0" smtClean="0"/>
              <a:t>Funciones </a:t>
            </a:r>
            <a:r>
              <a:rPr lang="es-MX" dirty="0"/>
              <a:t>de </a:t>
            </a:r>
            <a:r>
              <a:rPr lang="es-MX" dirty="0" smtClean="0"/>
              <a:t>recuento</a:t>
            </a:r>
          </a:p>
          <a:p>
            <a:pPr marL="285750" indent="-285750">
              <a:buFont typeface="Arial" panose="020B0604020202020204" pitchFamily="34" charset="0"/>
              <a:buChar char="•"/>
            </a:pPr>
            <a:r>
              <a:rPr lang="es-MX" dirty="0" smtClean="0"/>
              <a:t>Funciones </a:t>
            </a:r>
            <a:r>
              <a:rPr lang="es-MX" dirty="0"/>
              <a:t>lógicas </a:t>
            </a:r>
          </a:p>
          <a:p>
            <a:pPr marL="285750" indent="-285750">
              <a:buFont typeface="Arial" panose="020B0604020202020204" pitchFamily="34" charset="0"/>
              <a:buChar char="•"/>
            </a:pPr>
            <a:r>
              <a:rPr lang="es-MX" dirty="0" smtClean="0"/>
              <a:t>Funciones </a:t>
            </a:r>
            <a:r>
              <a:rPr lang="es-MX" dirty="0"/>
              <a:t>de </a:t>
            </a:r>
            <a:r>
              <a:rPr lang="es-MX" dirty="0" smtClean="0"/>
              <a:t>información</a:t>
            </a:r>
          </a:p>
          <a:p>
            <a:pPr marL="285750" indent="-285750">
              <a:buFont typeface="Arial" panose="020B0604020202020204" pitchFamily="34" charset="0"/>
              <a:buChar char="•"/>
            </a:pPr>
            <a:r>
              <a:rPr lang="es-MX" dirty="0" smtClean="0"/>
              <a:t>Funciones </a:t>
            </a:r>
            <a:r>
              <a:rPr lang="es-MX" dirty="0"/>
              <a:t>de </a:t>
            </a:r>
            <a:r>
              <a:rPr lang="es-MX" dirty="0" smtClean="0"/>
              <a:t>texto</a:t>
            </a:r>
          </a:p>
          <a:p>
            <a:pPr marL="285750" indent="-285750">
              <a:buFont typeface="Arial" panose="020B0604020202020204" pitchFamily="34" charset="0"/>
              <a:buChar char="•"/>
            </a:pPr>
            <a:r>
              <a:rPr lang="es-MX" dirty="0"/>
              <a:t>F</a:t>
            </a:r>
            <a:r>
              <a:rPr lang="es-MX" dirty="0" smtClean="0"/>
              <a:t>unciones </a:t>
            </a:r>
            <a:r>
              <a:rPr lang="es-MX" dirty="0"/>
              <a:t>de fecha</a:t>
            </a:r>
            <a:endParaRPr lang="es-CO" dirty="0"/>
          </a:p>
        </p:txBody>
      </p:sp>
    </p:spTree>
    <p:extLst>
      <p:ext uri="{BB962C8B-B14F-4D97-AF65-F5344CB8AC3E}">
        <p14:creationId xmlns:p14="http://schemas.microsoft.com/office/powerpoint/2010/main" val="326913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4</a:t>
            </a:fld>
            <a:endParaRPr lang="es-ES_tradn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781050"/>
            <a:ext cx="9124950"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272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Funciones </a:t>
            </a:r>
            <a:r>
              <a:rPr lang="es-MX" dirty="0" err="1" smtClean="0"/>
              <a:t>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40</a:t>
            </a:fld>
            <a:endParaRPr lang="es-ES_tradnl"/>
          </a:p>
        </p:txBody>
      </p:sp>
      <p:sp>
        <p:nvSpPr>
          <p:cNvPr id="4" name="3 Rectángulo"/>
          <p:cNvSpPr/>
          <p:nvPr/>
        </p:nvSpPr>
        <p:spPr>
          <a:xfrm>
            <a:off x="775062" y="1281895"/>
            <a:ext cx="10040983" cy="1754326"/>
          </a:xfrm>
          <a:prstGeom prst="rect">
            <a:avLst/>
          </a:prstGeom>
        </p:spPr>
        <p:txBody>
          <a:bodyPr wrap="square">
            <a:spAutoFit/>
          </a:bodyPr>
          <a:lstStyle/>
          <a:p>
            <a:r>
              <a:rPr lang="es-MX" dirty="0"/>
              <a:t>Similar a Excel, al comenzar a escribir la fórmula en la barra de fórmulas de </a:t>
            </a:r>
            <a:r>
              <a:rPr lang="es-MX" dirty="0" err="1"/>
              <a:t>Power</a:t>
            </a:r>
            <a:r>
              <a:rPr lang="es-MX" dirty="0"/>
              <a:t> BI Desktop, aparece una lista de funciones disponibles para ayudarle a determinar qué función disponible quiere seleccionar. Y mediante las teclas de dirección arriba y abajo del teclado, puede resaltar cualquiera de las funciones disponibles y se muestra una breve descripción. </a:t>
            </a:r>
            <a:r>
              <a:rPr lang="es-MX" dirty="0" err="1"/>
              <a:t>Power</a:t>
            </a:r>
            <a:r>
              <a:rPr lang="es-MX" dirty="0"/>
              <a:t> BI muestra las funciones que coinciden con las letras que ha escrito hasta ese momento, por lo que si escribe S solo aparecen en la lista las funciones que empiezan con </a:t>
            </a:r>
            <a:r>
              <a:rPr lang="es-MX" dirty="0" smtClean="0"/>
              <a:t>S.</a:t>
            </a:r>
            <a:endParaRPr lang="es-CO"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402" y="2788026"/>
            <a:ext cx="7455625" cy="368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179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agregación</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41</a:t>
            </a:fld>
            <a:endParaRPr lang="es-ES_tradnl"/>
          </a:p>
        </p:txBody>
      </p:sp>
      <p:sp>
        <p:nvSpPr>
          <p:cNvPr id="4" name="3 Rectángulo"/>
          <p:cNvSpPr/>
          <p:nvPr/>
        </p:nvSpPr>
        <p:spPr>
          <a:xfrm>
            <a:off x="1489166" y="1504712"/>
            <a:ext cx="7654834" cy="3693319"/>
          </a:xfrm>
          <a:prstGeom prst="rect">
            <a:avLst/>
          </a:prstGeom>
        </p:spPr>
        <p:txBody>
          <a:bodyPr wrap="square">
            <a:spAutoFit/>
          </a:bodyPr>
          <a:lstStyle/>
          <a:p>
            <a:r>
              <a:rPr lang="es-MX" dirty="0"/>
              <a:t>DAX tiene diversas funciones de agregación, incluidas las siguientes usadas habitualmente: </a:t>
            </a:r>
            <a:endParaRPr lang="es-MX" dirty="0" smtClean="0"/>
          </a:p>
          <a:p>
            <a:r>
              <a:rPr lang="es-MX" dirty="0" smtClean="0"/>
              <a:t> </a:t>
            </a:r>
            <a:r>
              <a:rPr lang="es-MX" dirty="0"/>
              <a:t>SUM </a:t>
            </a:r>
            <a:endParaRPr lang="es-MX" dirty="0" smtClean="0"/>
          </a:p>
          <a:p>
            <a:r>
              <a:rPr lang="es-MX" dirty="0" smtClean="0"/>
              <a:t> </a:t>
            </a:r>
            <a:r>
              <a:rPr lang="es-MX" dirty="0"/>
              <a:t>AVERAGE </a:t>
            </a:r>
            <a:endParaRPr lang="es-MX" dirty="0" smtClean="0"/>
          </a:p>
          <a:p>
            <a:r>
              <a:rPr lang="es-MX" dirty="0" smtClean="0"/>
              <a:t> </a:t>
            </a:r>
            <a:r>
              <a:rPr lang="es-MX" dirty="0"/>
              <a:t>MIN </a:t>
            </a:r>
            <a:endParaRPr lang="es-MX" dirty="0" smtClean="0"/>
          </a:p>
          <a:p>
            <a:r>
              <a:rPr lang="es-MX" dirty="0" smtClean="0"/>
              <a:t> </a:t>
            </a:r>
            <a:r>
              <a:rPr lang="es-MX" dirty="0"/>
              <a:t>MAX </a:t>
            </a:r>
            <a:endParaRPr lang="es-MX" dirty="0" smtClean="0"/>
          </a:p>
          <a:p>
            <a:r>
              <a:rPr lang="es-MX" dirty="0" smtClean="0"/>
              <a:t> </a:t>
            </a:r>
            <a:r>
              <a:rPr lang="es-MX" dirty="0"/>
              <a:t>SUMX </a:t>
            </a:r>
            <a:endParaRPr lang="es-MX" dirty="0" smtClean="0"/>
          </a:p>
          <a:p>
            <a:endParaRPr lang="es-MX" dirty="0"/>
          </a:p>
          <a:p>
            <a:r>
              <a:rPr lang="es-MX" dirty="0" smtClean="0"/>
              <a:t>(</a:t>
            </a:r>
            <a:r>
              <a:rPr lang="es-MX" dirty="0"/>
              <a:t>y otras funciones X) Estas funciones solo pueden utilizarse con columnas numéricas y, normalmente, solo pueden agregar una columna a la vez. Pero las funciones de agregación que terminan en X, como SUMX, pueden trabajar con varias columnas. Estas funciones recorren en iteración la tabla y evalúan la expresión de cada fila.</a:t>
            </a:r>
            <a:endParaRPr lang="es-CO" dirty="0"/>
          </a:p>
        </p:txBody>
      </p:sp>
    </p:spTree>
    <p:extLst>
      <p:ext uri="{BB962C8B-B14F-4D97-AF65-F5344CB8AC3E}">
        <p14:creationId xmlns:p14="http://schemas.microsoft.com/office/powerpoint/2010/main" val="2184851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recuento</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42</a:t>
            </a:fld>
            <a:endParaRPr lang="es-ES_tradnl"/>
          </a:p>
        </p:txBody>
      </p:sp>
      <p:sp>
        <p:nvSpPr>
          <p:cNvPr id="4" name="3 Rectángulo"/>
          <p:cNvSpPr/>
          <p:nvPr/>
        </p:nvSpPr>
        <p:spPr>
          <a:xfrm>
            <a:off x="1596324" y="1175657"/>
            <a:ext cx="7547676" cy="2862322"/>
          </a:xfrm>
          <a:prstGeom prst="rect">
            <a:avLst/>
          </a:prstGeom>
        </p:spPr>
        <p:txBody>
          <a:bodyPr wrap="square">
            <a:spAutoFit/>
          </a:bodyPr>
          <a:lstStyle/>
          <a:p>
            <a:r>
              <a:rPr lang="es-MX" dirty="0"/>
              <a:t>Las funciones de recuento usadas habitualmente en DAX incluyen las siguientes: </a:t>
            </a:r>
            <a:endParaRPr lang="es-MX" dirty="0" smtClean="0"/>
          </a:p>
          <a:p>
            <a:r>
              <a:rPr lang="es-MX" dirty="0" smtClean="0"/>
              <a:t> </a:t>
            </a:r>
            <a:r>
              <a:rPr lang="es-MX" dirty="0"/>
              <a:t>COUNT </a:t>
            </a:r>
            <a:endParaRPr lang="es-MX" dirty="0" smtClean="0"/>
          </a:p>
          <a:p>
            <a:r>
              <a:rPr lang="es-MX" dirty="0" smtClean="0"/>
              <a:t> </a:t>
            </a:r>
            <a:r>
              <a:rPr lang="es-MX" dirty="0"/>
              <a:t>COUNTA </a:t>
            </a:r>
            <a:endParaRPr lang="es-MX" dirty="0" smtClean="0"/>
          </a:p>
          <a:p>
            <a:r>
              <a:rPr lang="es-MX" dirty="0" smtClean="0"/>
              <a:t> </a:t>
            </a:r>
            <a:r>
              <a:rPr lang="es-MX" dirty="0"/>
              <a:t>COUNTBLANK </a:t>
            </a:r>
            <a:endParaRPr lang="es-MX" dirty="0" smtClean="0"/>
          </a:p>
          <a:p>
            <a:r>
              <a:rPr lang="es-MX" dirty="0" smtClean="0"/>
              <a:t> </a:t>
            </a:r>
            <a:r>
              <a:rPr lang="es-MX" dirty="0"/>
              <a:t>COUNTROWS </a:t>
            </a:r>
            <a:endParaRPr lang="es-MX" dirty="0" smtClean="0"/>
          </a:p>
          <a:p>
            <a:r>
              <a:rPr lang="es-MX" dirty="0" smtClean="0"/>
              <a:t> </a:t>
            </a:r>
            <a:r>
              <a:rPr lang="es-MX" dirty="0"/>
              <a:t>DISTINCTCOUNT </a:t>
            </a:r>
            <a:endParaRPr lang="es-MX" dirty="0" smtClean="0"/>
          </a:p>
          <a:p>
            <a:endParaRPr lang="es-MX" dirty="0"/>
          </a:p>
          <a:p>
            <a:r>
              <a:rPr lang="es-MX" dirty="0" smtClean="0"/>
              <a:t>Estas </a:t>
            </a:r>
            <a:r>
              <a:rPr lang="es-MX" dirty="0"/>
              <a:t>funciones cuentan elementos diferentes, como valores distintos, valores no vacíos y filas de tabla</a:t>
            </a:r>
            <a:endParaRPr lang="es-CO" dirty="0"/>
          </a:p>
        </p:txBody>
      </p:sp>
    </p:spTree>
    <p:extLst>
      <p:ext uri="{BB962C8B-B14F-4D97-AF65-F5344CB8AC3E}">
        <p14:creationId xmlns:p14="http://schemas.microsoft.com/office/powerpoint/2010/main" val="1483727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Funciones lógicas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43</a:t>
            </a:fld>
            <a:endParaRPr lang="es-ES_tradnl"/>
          </a:p>
        </p:txBody>
      </p:sp>
      <p:sp>
        <p:nvSpPr>
          <p:cNvPr id="4" name="3 Rectángulo"/>
          <p:cNvSpPr/>
          <p:nvPr/>
        </p:nvSpPr>
        <p:spPr>
          <a:xfrm>
            <a:off x="1820091" y="1305341"/>
            <a:ext cx="7354906" cy="3139321"/>
          </a:xfrm>
          <a:prstGeom prst="rect">
            <a:avLst/>
          </a:prstGeom>
        </p:spPr>
        <p:txBody>
          <a:bodyPr wrap="square">
            <a:spAutoFit/>
          </a:bodyPr>
          <a:lstStyle/>
          <a:p>
            <a:r>
              <a:rPr lang="es-MX" dirty="0"/>
              <a:t>La colección de funciones lógicas de DAX incluye: </a:t>
            </a:r>
            <a:endParaRPr lang="es-MX" dirty="0" smtClean="0"/>
          </a:p>
          <a:p>
            <a:r>
              <a:rPr lang="es-MX" dirty="0" smtClean="0"/>
              <a:t> </a:t>
            </a:r>
            <a:r>
              <a:rPr lang="es-MX" dirty="0"/>
              <a:t>AND </a:t>
            </a:r>
            <a:endParaRPr lang="es-MX" dirty="0" smtClean="0"/>
          </a:p>
          <a:p>
            <a:r>
              <a:rPr lang="es-MX" dirty="0" smtClean="0"/>
              <a:t> </a:t>
            </a:r>
            <a:r>
              <a:rPr lang="es-MX" dirty="0"/>
              <a:t>OR </a:t>
            </a:r>
            <a:endParaRPr lang="es-MX" dirty="0" smtClean="0"/>
          </a:p>
          <a:p>
            <a:r>
              <a:rPr lang="es-MX" dirty="0" smtClean="0"/>
              <a:t> </a:t>
            </a:r>
            <a:r>
              <a:rPr lang="es-MX" dirty="0"/>
              <a:t>NOT </a:t>
            </a:r>
            <a:endParaRPr lang="es-MX" dirty="0" smtClean="0"/>
          </a:p>
          <a:p>
            <a:r>
              <a:rPr lang="es-MX" dirty="0" smtClean="0"/>
              <a:t> </a:t>
            </a:r>
            <a:r>
              <a:rPr lang="es-MX" dirty="0"/>
              <a:t>IF </a:t>
            </a:r>
            <a:endParaRPr lang="es-MX" dirty="0" smtClean="0"/>
          </a:p>
          <a:p>
            <a:r>
              <a:rPr lang="es-MX" dirty="0" smtClean="0"/>
              <a:t> </a:t>
            </a:r>
            <a:r>
              <a:rPr lang="es-MX" dirty="0"/>
              <a:t>IFERROR </a:t>
            </a:r>
            <a:endParaRPr lang="es-MX" dirty="0" smtClean="0"/>
          </a:p>
          <a:p>
            <a:r>
              <a:rPr lang="es-MX" dirty="0" smtClean="0"/>
              <a:t>También </a:t>
            </a:r>
            <a:r>
              <a:rPr lang="es-MX" dirty="0"/>
              <a:t>se pueden expresar estas funciones especiales con operadores. Por ejemplo, AND se puede escribir como (cambiar por) &amp;&amp; en la fórmula DAX. Puede usar operadores (como &amp;&amp;) cuando necesite más de dos condiciones en la fórmula, pero de lo contrario es recomendable usar el nombre de la función (como AND) para mejorar la legibilidad del código de DAX.</a:t>
            </a:r>
            <a:endParaRPr lang="es-CO" dirty="0"/>
          </a:p>
        </p:txBody>
      </p:sp>
    </p:spTree>
    <p:extLst>
      <p:ext uri="{BB962C8B-B14F-4D97-AF65-F5344CB8AC3E}">
        <p14:creationId xmlns:p14="http://schemas.microsoft.com/office/powerpoint/2010/main" val="1304480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información</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44</a:t>
            </a:fld>
            <a:endParaRPr lang="es-ES_tradnl"/>
          </a:p>
        </p:txBody>
      </p:sp>
      <p:sp>
        <p:nvSpPr>
          <p:cNvPr id="4" name="3 Rectángulo"/>
          <p:cNvSpPr/>
          <p:nvPr/>
        </p:nvSpPr>
        <p:spPr>
          <a:xfrm>
            <a:off x="1741715" y="1504712"/>
            <a:ext cx="6096000" cy="1754326"/>
          </a:xfrm>
          <a:prstGeom prst="rect">
            <a:avLst/>
          </a:prstGeom>
        </p:spPr>
        <p:txBody>
          <a:bodyPr>
            <a:spAutoFit/>
          </a:bodyPr>
          <a:lstStyle/>
          <a:p>
            <a:r>
              <a:rPr lang="es-CO" dirty="0" smtClean="0"/>
              <a:t>incluyen</a:t>
            </a:r>
            <a:r>
              <a:rPr lang="es-CO" dirty="0"/>
              <a:t>: </a:t>
            </a:r>
            <a:endParaRPr lang="es-CO" dirty="0" smtClean="0"/>
          </a:p>
          <a:p>
            <a:r>
              <a:rPr lang="es-CO" dirty="0" smtClean="0"/>
              <a:t> </a:t>
            </a:r>
            <a:r>
              <a:rPr lang="es-CO" dirty="0"/>
              <a:t>ISBLANK </a:t>
            </a:r>
            <a:endParaRPr lang="es-CO" dirty="0" smtClean="0"/>
          </a:p>
          <a:p>
            <a:r>
              <a:rPr lang="es-CO" dirty="0" smtClean="0"/>
              <a:t> </a:t>
            </a:r>
            <a:r>
              <a:rPr lang="es-CO" dirty="0"/>
              <a:t>ISNUMBER </a:t>
            </a:r>
            <a:endParaRPr lang="es-CO" dirty="0" smtClean="0"/>
          </a:p>
          <a:p>
            <a:r>
              <a:rPr lang="es-CO" dirty="0" smtClean="0"/>
              <a:t> </a:t>
            </a:r>
            <a:r>
              <a:rPr lang="es-CO" dirty="0"/>
              <a:t>ISTEXT </a:t>
            </a:r>
            <a:endParaRPr lang="es-CO" dirty="0" smtClean="0"/>
          </a:p>
          <a:p>
            <a:r>
              <a:rPr lang="es-CO" dirty="0" smtClean="0"/>
              <a:t> </a:t>
            </a:r>
            <a:r>
              <a:rPr lang="es-CO" dirty="0"/>
              <a:t>ISNONTEXT </a:t>
            </a:r>
            <a:endParaRPr lang="es-CO" dirty="0" smtClean="0"/>
          </a:p>
          <a:p>
            <a:r>
              <a:rPr lang="es-CO" dirty="0" smtClean="0"/>
              <a:t> </a:t>
            </a:r>
            <a:r>
              <a:rPr lang="es-CO" dirty="0"/>
              <a:t>ISERROR </a:t>
            </a:r>
          </a:p>
        </p:txBody>
      </p:sp>
      <p:sp>
        <p:nvSpPr>
          <p:cNvPr id="5" name="4 Rectángulo"/>
          <p:cNvSpPr/>
          <p:nvPr/>
        </p:nvSpPr>
        <p:spPr>
          <a:xfrm>
            <a:off x="1911531" y="3441450"/>
            <a:ext cx="9022080" cy="923330"/>
          </a:xfrm>
          <a:prstGeom prst="rect">
            <a:avLst/>
          </a:prstGeom>
        </p:spPr>
        <p:txBody>
          <a:bodyPr wrap="square">
            <a:spAutoFit/>
          </a:bodyPr>
          <a:lstStyle/>
          <a:p>
            <a:r>
              <a:rPr lang="es-MX" dirty="0"/>
              <a:t>Aunque estas funciones pueden ser útiles en determinadas situaciones, merece la pena conocer de antemano el tipo de datos de las columnas y no depender de que las funciones lo proporcionen. DAX usa las funciones MAX y MIN para agregar y para comparar valores.</a:t>
            </a:r>
            <a:endParaRPr lang="es-CO" dirty="0"/>
          </a:p>
        </p:txBody>
      </p:sp>
    </p:spTree>
    <p:extLst>
      <p:ext uri="{BB962C8B-B14F-4D97-AF65-F5344CB8AC3E}">
        <p14:creationId xmlns:p14="http://schemas.microsoft.com/office/powerpoint/2010/main" val="563979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texto</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45</a:t>
            </a:fld>
            <a:endParaRPr lang="es-ES_tradnl"/>
          </a:p>
        </p:txBody>
      </p:sp>
      <p:sp>
        <p:nvSpPr>
          <p:cNvPr id="4" name="3 Rectángulo"/>
          <p:cNvSpPr/>
          <p:nvPr/>
        </p:nvSpPr>
        <p:spPr>
          <a:xfrm>
            <a:off x="1596324" y="1668921"/>
            <a:ext cx="6096000" cy="1754326"/>
          </a:xfrm>
          <a:prstGeom prst="rect">
            <a:avLst/>
          </a:prstGeom>
        </p:spPr>
        <p:txBody>
          <a:bodyPr>
            <a:spAutoFit/>
          </a:bodyPr>
          <a:lstStyle/>
          <a:p>
            <a:r>
              <a:rPr lang="es-MX" dirty="0"/>
              <a:t>Las funciones de texto usadas en DAX incluyen las siguientes</a:t>
            </a:r>
            <a:r>
              <a:rPr lang="es-MX" dirty="0" smtClean="0"/>
              <a:t>:</a:t>
            </a:r>
          </a:p>
          <a:p>
            <a:r>
              <a:rPr lang="es-MX" dirty="0" smtClean="0"/>
              <a:t> CONCATENTATE</a:t>
            </a:r>
          </a:p>
          <a:p>
            <a:r>
              <a:rPr lang="es-MX" dirty="0" smtClean="0"/>
              <a:t> </a:t>
            </a:r>
            <a:r>
              <a:rPr lang="es-MX" dirty="0"/>
              <a:t>REPLACE </a:t>
            </a:r>
            <a:endParaRPr lang="es-MX" dirty="0" smtClean="0"/>
          </a:p>
          <a:p>
            <a:r>
              <a:rPr lang="es-MX" dirty="0" smtClean="0"/>
              <a:t> </a:t>
            </a:r>
            <a:r>
              <a:rPr lang="es-MX" dirty="0"/>
              <a:t>SEARCH </a:t>
            </a:r>
            <a:endParaRPr lang="es-MX" dirty="0" smtClean="0"/>
          </a:p>
          <a:p>
            <a:r>
              <a:rPr lang="es-MX" dirty="0" smtClean="0"/>
              <a:t> </a:t>
            </a:r>
            <a:r>
              <a:rPr lang="es-MX" dirty="0"/>
              <a:t>UPPER </a:t>
            </a:r>
            <a:endParaRPr lang="es-MX" dirty="0" smtClean="0"/>
          </a:p>
          <a:p>
            <a:r>
              <a:rPr lang="es-MX" dirty="0" smtClean="0"/>
              <a:t> </a:t>
            </a:r>
            <a:r>
              <a:rPr lang="es-MX" dirty="0"/>
              <a:t>FIXED</a:t>
            </a:r>
            <a:endParaRPr lang="es-CO" dirty="0"/>
          </a:p>
        </p:txBody>
      </p:sp>
      <p:sp>
        <p:nvSpPr>
          <p:cNvPr id="5" name="4 Rectángulo"/>
          <p:cNvSpPr/>
          <p:nvPr/>
        </p:nvSpPr>
        <p:spPr>
          <a:xfrm>
            <a:off x="1767840" y="3616460"/>
            <a:ext cx="6096000" cy="1754326"/>
          </a:xfrm>
          <a:prstGeom prst="rect">
            <a:avLst/>
          </a:prstGeom>
        </p:spPr>
        <p:txBody>
          <a:bodyPr>
            <a:spAutoFit/>
          </a:bodyPr>
          <a:lstStyle/>
          <a:p>
            <a:r>
              <a:rPr lang="es-MX" dirty="0"/>
              <a:t>Estas funciones de texto funcionan de forma muy similar a las de Excel que tienen el mismo nombre, por lo que si está familiarizado con cómo Excel administra las funciones de texto ya está un paso adelante. Si no, siempre puede experimentar con estas funciones en </a:t>
            </a:r>
            <a:r>
              <a:rPr lang="es-MX" dirty="0" err="1"/>
              <a:t>Power</a:t>
            </a:r>
            <a:r>
              <a:rPr lang="es-MX" dirty="0"/>
              <a:t> BI y obtener más información sobre cómo se comportan.</a:t>
            </a:r>
            <a:endParaRPr lang="es-CO" dirty="0"/>
          </a:p>
        </p:txBody>
      </p:sp>
    </p:spTree>
    <p:extLst>
      <p:ext uri="{BB962C8B-B14F-4D97-AF65-F5344CB8AC3E}">
        <p14:creationId xmlns:p14="http://schemas.microsoft.com/office/powerpoint/2010/main" val="3791587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fecha </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46</a:t>
            </a:fld>
            <a:endParaRPr lang="es-ES_tradnl"/>
          </a:p>
        </p:txBody>
      </p:sp>
      <p:sp>
        <p:nvSpPr>
          <p:cNvPr id="5" name="4 Rectángulo"/>
          <p:cNvSpPr/>
          <p:nvPr/>
        </p:nvSpPr>
        <p:spPr>
          <a:xfrm>
            <a:off x="1702525" y="1504712"/>
            <a:ext cx="9583783" cy="2308324"/>
          </a:xfrm>
          <a:prstGeom prst="rect">
            <a:avLst/>
          </a:prstGeom>
        </p:spPr>
        <p:txBody>
          <a:bodyPr wrap="square">
            <a:spAutoFit/>
          </a:bodyPr>
          <a:lstStyle/>
          <a:p>
            <a:r>
              <a:rPr lang="es-MX" dirty="0"/>
              <a:t>DAX incluye las siguientes funciones de fecha: </a:t>
            </a:r>
            <a:endParaRPr lang="es-MX" dirty="0" smtClean="0"/>
          </a:p>
          <a:p>
            <a:r>
              <a:rPr lang="es-MX" dirty="0" smtClean="0"/>
              <a:t> </a:t>
            </a:r>
            <a:r>
              <a:rPr lang="es-MX" dirty="0"/>
              <a:t>DATE </a:t>
            </a:r>
            <a:endParaRPr lang="es-MX" dirty="0" smtClean="0"/>
          </a:p>
          <a:p>
            <a:r>
              <a:rPr lang="es-MX" dirty="0" smtClean="0"/>
              <a:t> </a:t>
            </a:r>
            <a:r>
              <a:rPr lang="es-MX" dirty="0"/>
              <a:t>HOUR </a:t>
            </a:r>
            <a:endParaRPr lang="es-MX" dirty="0" smtClean="0"/>
          </a:p>
          <a:p>
            <a:r>
              <a:rPr lang="es-MX" dirty="0" smtClean="0"/>
              <a:t> </a:t>
            </a:r>
            <a:r>
              <a:rPr lang="es-MX" dirty="0"/>
              <a:t>NOW </a:t>
            </a:r>
            <a:endParaRPr lang="es-MX" dirty="0" smtClean="0"/>
          </a:p>
          <a:p>
            <a:r>
              <a:rPr lang="es-MX" dirty="0" smtClean="0"/>
              <a:t> </a:t>
            </a:r>
            <a:r>
              <a:rPr lang="es-MX" dirty="0"/>
              <a:t>EOMONTH </a:t>
            </a:r>
            <a:endParaRPr lang="es-MX" dirty="0" smtClean="0"/>
          </a:p>
          <a:p>
            <a:r>
              <a:rPr lang="es-MX" dirty="0" smtClean="0"/>
              <a:t> </a:t>
            </a:r>
            <a:r>
              <a:rPr lang="es-MX" dirty="0"/>
              <a:t>WEEKDAY </a:t>
            </a:r>
            <a:endParaRPr lang="es-MX" dirty="0" smtClean="0"/>
          </a:p>
          <a:p>
            <a:r>
              <a:rPr lang="es-MX" dirty="0" smtClean="0"/>
              <a:t>Aunque </a:t>
            </a:r>
            <a:r>
              <a:rPr lang="es-MX" dirty="0"/>
              <a:t>estas funciones son útiles para calcular y extraer información de los valores de fecha, no se aplican a la inteligencia de tiempo, que usa una tabla de fechas.</a:t>
            </a:r>
            <a:endParaRPr lang="es-CO" dirty="0"/>
          </a:p>
        </p:txBody>
      </p:sp>
    </p:spTree>
    <p:extLst>
      <p:ext uri="{BB962C8B-B14F-4D97-AF65-F5344CB8AC3E}">
        <p14:creationId xmlns:p14="http://schemas.microsoft.com/office/powerpoint/2010/main" val="604713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Uso de variables en expresiones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47</a:t>
            </a:fld>
            <a:endParaRPr lang="es-ES_tradnl"/>
          </a:p>
        </p:txBody>
      </p:sp>
      <p:sp>
        <p:nvSpPr>
          <p:cNvPr id="4" name="3 Rectángulo"/>
          <p:cNvSpPr/>
          <p:nvPr/>
        </p:nvSpPr>
        <p:spPr>
          <a:xfrm>
            <a:off x="1728651" y="1668921"/>
            <a:ext cx="9688285" cy="369332"/>
          </a:xfrm>
          <a:prstGeom prst="rect">
            <a:avLst/>
          </a:prstGeom>
        </p:spPr>
        <p:txBody>
          <a:bodyPr wrap="square">
            <a:spAutoFit/>
          </a:bodyPr>
          <a:lstStyle/>
          <a:p>
            <a:r>
              <a:rPr lang="es-MX" dirty="0"/>
              <a:t>El uso de variables constituye un componente muy eficaz de una expresión DAX.</a:t>
            </a:r>
            <a:endParaRPr lang="es-CO"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180" y="2218917"/>
            <a:ext cx="47815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033180" y="4176824"/>
            <a:ext cx="9096374" cy="1754326"/>
          </a:xfrm>
          <a:prstGeom prst="rect">
            <a:avLst/>
          </a:prstGeom>
        </p:spPr>
        <p:txBody>
          <a:bodyPr wrap="square">
            <a:spAutoFit/>
          </a:bodyPr>
          <a:lstStyle/>
          <a:p>
            <a:r>
              <a:rPr lang="es-MX" dirty="0"/>
              <a:t>Puede definir una variable en cualquier parte en una expresión DAX usando la siguiente sintaxis: VARNAME = RETURNEDVALUE </a:t>
            </a:r>
            <a:endParaRPr lang="es-MX" dirty="0" smtClean="0"/>
          </a:p>
          <a:p>
            <a:r>
              <a:rPr lang="es-MX" dirty="0" smtClean="0"/>
              <a:t>Las </a:t>
            </a:r>
            <a:r>
              <a:rPr lang="es-MX" dirty="0"/>
              <a:t>variables pueden ser cualquier tipo de datos, incluidas tablas enteras. Tenga en cuenta que cada vez que haga referencia a una variable en la expresión DAX, </a:t>
            </a:r>
            <a:r>
              <a:rPr lang="es-MX" dirty="0" err="1"/>
              <a:t>Power</a:t>
            </a:r>
            <a:r>
              <a:rPr lang="es-MX" dirty="0"/>
              <a:t> BI tendrá que recalcular su valor según la definición. Por este motivo, se recomienda evitar repetir variables en las funciones.</a:t>
            </a:r>
            <a:endParaRPr lang="es-CO" dirty="0"/>
          </a:p>
        </p:txBody>
      </p:sp>
    </p:spTree>
    <p:extLst>
      <p:ext uri="{BB962C8B-B14F-4D97-AF65-F5344CB8AC3E}">
        <p14:creationId xmlns:p14="http://schemas.microsoft.com/office/powerpoint/2010/main" val="4273471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Relaciones de tablas y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48</a:t>
            </a:fld>
            <a:endParaRPr lang="es-ES_tradnl"/>
          </a:p>
        </p:txBody>
      </p:sp>
      <p:sp>
        <p:nvSpPr>
          <p:cNvPr id="4" name="3 Rectángulo"/>
          <p:cNvSpPr/>
          <p:nvPr/>
        </p:nvSpPr>
        <p:spPr>
          <a:xfrm>
            <a:off x="1193074" y="1370986"/>
            <a:ext cx="9387840" cy="923330"/>
          </a:xfrm>
          <a:prstGeom prst="rect">
            <a:avLst/>
          </a:prstGeom>
        </p:spPr>
        <p:txBody>
          <a:bodyPr wrap="square">
            <a:spAutoFit/>
          </a:bodyPr>
          <a:lstStyle/>
          <a:p>
            <a:r>
              <a:rPr lang="es-MX" dirty="0" err="1"/>
              <a:t>Power</a:t>
            </a:r>
            <a:r>
              <a:rPr lang="es-MX" dirty="0"/>
              <a:t> BI le permite crear relaciones entre varias tablas, incluidas tablas que proceden de orígenes de datos completamente diferentes. Puede ver esas relaciones para cualquier modelo de datos en la vista Relaciones de </a:t>
            </a:r>
            <a:r>
              <a:rPr lang="es-MX" dirty="0" err="1"/>
              <a:t>Power</a:t>
            </a:r>
            <a:r>
              <a:rPr lang="es-MX" dirty="0"/>
              <a:t> BI Desktop.</a:t>
            </a:r>
            <a:endParaRPr lang="es-CO"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419" y="2470650"/>
            <a:ext cx="5543550"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4501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Relaciones de tablas y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49</a:t>
            </a:fld>
            <a:endParaRPr lang="es-ES_tradnl"/>
          </a:p>
        </p:txBody>
      </p:sp>
      <p:sp>
        <p:nvSpPr>
          <p:cNvPr id="4" name="3 Rectángulo"/>
          <p:cNvSpPr/>
          <p:nvPr/>
        </p:nvSpPr>
        <p:spPr>
          <a:xfrm>
            <a:off x="1596323" y="1739260"/>
            <a:ext cx="10094933" cy="1477328"/>
          </a:xfrm>
          <a:prstGeom prst="rect">
            <a:avLst/>
          </a:prstGeom>
        </p:spPr>
        <p:txBody>
          <a:bodyPr wrap="square">
            <a:spAutoFit/>
          </a:bodyPr>
          <a:lstStyle/>
          <a:p>
            <a:r>
              <a:rPr lang="es-MX" dirty="0"/>
              <a:t>DAX tiene funciones relacionales que le permiten interactuar con tablas que tienen establecidas relaciones. Puede devolver el valor de una columna, o puede devolver todas las filas en una relación con las funciones de DAX. Por ejemplo, la función </a:t>
            </a:r>
            <a:r>
              <a:rPr lang="es-MX" b="1" dirty="0"/>
              <a:t>TABLE</a:t>
            </a:r>
            <a:r>
              <a:rPr lang="es-MX" dirty="0"/>
              <a:t> sigue las relaciones y devuelve el valor de una columna, mientras que </a:t>
            </a:r>
            <a:r>
              <a:rPr lang="es-MX" b="1" dirty="0"/>
              <a:t>RELATEDTABLE</a:t>
            </a:r>
            <a:r>
              <a:rPr lang="es-MX" dirty="0"/>
              <a:t> sigue las relaciones y devuelve una tabla completa filtrada para incluir solo las filas relacionadas.</a:t>
            </a:r>
            <a:endParaRPr lang="es-CO"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078" y="3212254"/>
            <a:ext cx="8009426" cy="2976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086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5</a:t>
            </a:fld>
            <a:endParaRPr lang="es-ES_trad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652463"/>
            <a:ext cx="8353425" cy="555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827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Relaciones de tablas y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50</a:t>
            </a:fld>
            <a:endParaRPr lang="es-ES_tradnl"/>
          </a:p>
        </p:txBody>
      </p:sp>
      <p:sp>
        <p:nvSpPr>
          <p:cNvPr id="4" name="3 Rectángulo"/>
          <p:cNvSpPr/>
          <p:nvPr/>
        </p:nvSpPr>
        <p:spPr>
          <a:xfrm>
            <a:off x="1596324" y="1535418"/>
            <a:ext cx="6096000" cy="1754326"/>
          </a:xfrm>
          <a:prstGeom prst="rect">
            <a:avLst/>
          </a:prstGeom>
        </p:spPr>
        <p:txBody>
          <a:bodyPr>
            <a:spAutoFit/>
          </a:bodyPr>
          <a:lstStyle/>
          <a:p>
            <a:r>
              <a:rPr lang="es-MX" dirty="0"/>
              <a:t>La función RELATED puede usarse en relaciones de varios a uno, mientras que RELATEDTABLE solo es compatible con relaciones de uno a varios. Puede utilizar funciones relacionales para crear expresiones que incluyan valores en varias tablas. DAX devolverá un resultado con estas funciones, con independencia de la longitud de la cadena de la relación.</a:t>
            </a:r>
            <a:endParaRPr lang="es-CO" dirty="0"/>
          </a:p>
        </p:txBody>
      </p:sp>
    </p:spTree>
    <p:extLst>
      <p:ext uri="{BB962C8B-B14F-4D97-AF65-F5344CB8AC3E}">
        <p14:creationId xmlns:p14="http://schemas.microsoft.com/office/powerpoint/2010/main" val="2813596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Filtrado y tablas DAX</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51</a:t>
            </a:fld>
            <a:endParaRPr lang="es-ES_tradnl"/>
          </a:p>
        </p:txBody>
      </p:sp>
      <p:sp>
        <p:nvSpPr>
          <p:cNvPr id="4" name="3 Rectángulo"/>
          <p:cNvSpPr/>
          <p:nvPr/>
        </p:nvSpPr>
        <p:spPr>
          <a:xfrm>
            <a:off x="1375953" y="1504712"/>
            <a:ext cx="9949543" cy="923330"/>
          </a:xfrm>
          <a:prstGeom prst="rect">
            <a:avLst/>
          </a:prstGeom>
        </p:spPr>
        <p:txBody>
          <a:bodyPr wrap="square">
            <a:spAutoFit/>
          </a:bodyPr>
          <a:lstStyle/>
          <a:p>
            <a:r>
              <a:rPr lang="es-MX" dirty="0"/>
              <a:t>Una diferencia significativa entre DAX y el lenguaje de fórmulas de Excel es que DAX le permite pasar tablas enteras entre expresiones en lugar de estar limitado a un único valor. Un efecto eficaz es que DAX permite filtrar las tablas en sus expresiones y, después, trabajar con el conjunto de valores filtrados.</a:t>
            </a:r>
            <a:endParaRPr lang="es-CO"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595" y="2428042"/>
            <a:ext cx="9137096" cy="2326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1500595" y="4866642"/>
            <a:ext cx="9707336" cy="646331"/>
          </a:xfrm>
          <a:prstGeom prst="rect">
            <a:avLst/>
          </a:prstGeom>
        </p:spPr>
        <p:txBody>
          <a:bodyPr wrap="square">
            <a:spAutoFit/>
          </a:bodyPr>
          <a:lstStyle/>
          <a:p>
            <a:r>
              <a:rPr lang="es-MX" dirty="0"/>
              <a:t>Con DAX, puede crear tablas calculadas completamente nuevas y, después, tratarlas como cualquier otra tabla, incluida la creación de relaciones entre ellas y otras tablas del modelo de datos</a:t>
            </a:r>
            <a:endParaRPr lang="es-CO" dirty="0"/>
          </a:p>
        </p:txBody>
      </p:sp>
    </p:spTree>
    <p:extLst>
      <p:ext uri="{BB962C8B-B14F-4D97-AF65-F5344CB8AC3E}">
        <p14:creationId xmlns:p14="http://schemas.microsoft.com/office/powerpoint/2010/main" val="1682543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tabla DAX</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52</a:t>
            </a:fld>
            <a:endParaRPr lang="es-ES_tradnl"/>
          </a:p>
        </p:txBody>
      </p:sp>
      <p:sp>
        <p:nvSpPr>
          <p:cNvPr id="4" name="3 Rectángulo"/>
          <p:cNvSpPr/>
          <p:nvPr/>
        </p:nvSpPr>
        <p:spPr>
          <a:xfrm>
            <a:off x="1323703" y="1504712"/>
            <a:ext cx="9636034" cy="1754326"/>
          </a:xfrm>
          <a:prstGeom prst="rect">
            <a:avLst/>
          </a:prstGeom>
        </p:spPr>
        <p:txBody>
          <a:bodyPr wrap="square">
            <a:spAutoFit/>
          </a:bodyPr>
          <a:lstStyle/>
          <a:p>
            <a:r>
              <a:rPr lang="es-MX" dirty="0"/>
              <a:t>DAX tiene un amplio conjunto de funciones de tabla, incluidas las siguientes: </a:t>
            </a:r>
            <a:endParaRPr lang="es-MX" dirty="0" smtClean="0"/>
          </a:p>
          <a:p>
            <a:r>
              <a:rPr lang="es-MX" dirty="0" smtClean="0"/>
              <a:t> </a:t>
            </a:r>
            <a:r>
              <a:rPr lang="es-MX" dirty="0"/>
              <a:t>FILTER </a:t>
            </a:r>
            <a:endParaRPr lang="es-MX" dirty="0" smtClean="0"/>
          </a:p>
          <a:p>
            <a:r>
              <a:rPr lang="es-MX" dirty="0" smtClean="0"/>
              <a:t> ALL</a:t>
            </a:r>
          </a:p>
          <a:p>
            <a:r>
              <a:rPr lang="es-MX" dirty="0" smtClean="0"/>
              <a:t> </a:t>
            </a:r>
            <a:r>
              <a:rPr lang="es-MX" dirty="0"/>
              <a:t> VALUES </a:t>
            </a:r>
            <a:endParaRPr lang="es-MX" dirty="0" smtClean="0"/>
          </a:p>
          <a:p>
            <a:r>
              <a:rPr lang="es-MX" dirty="0" smtClean="0"/>
              <a:t> </a:t>
            </a:r>
            <a:r>
              <a:rPr lang="es-MX" dirty="0"/>
              <a:t>DISTINCT </a:t>
            </a:r>
            <a:endParaRPr lang="es-MX" dirty="0" smtClean="0"/>
          </a:p>
          <a:p>
            <a:r>
              <a:rPr lang="es-MX" dirty="0" smtClean="0"/>
              <a:t> </a:t>
            </a:r>
            <a:r>
              <a:rPr lang="es-MX" dirty="0"/>
              <a:t>RELATEDTABLE</a:t>
            </a:r>
            <a:endParaRPr lang="es-CO" dirty="0"/>
          </a:p>
        </p:txBody>
      </p:sp>
      <p:sp>
        <p:nvSpPr>
          <p:cNvPr id="5" name="4 Rectángulo"/>
          <p:cNvSpPr/>
          <p:nvPr/>
        </p:nvSpPr>
        <p:spPr>
          <a:xfrm>
            <a:off x="1323703" y="3259038"/>
            <a:ext cx="9818914" cy="1754326"/>
          </a:xfrm>
          <a:prstGeom prst="rect">
            <a:avLst/>
          </a:prstGeom>
        </p:spPr>
        <p:txBody>
          <a:bodyPr wrap="square">
            <a:spAutoFit/>
          </a:bodyPr>
          <a:lstStyle/>
          <a:p>
            <a:r>
              <a:rPr lang="es-MX" dirty="0"/>
              <a:t>Estas funciones devuelven una tabla completa en lugar de un valor. Normalmente, usaría los resultados de una función de tabla en análisis posteriores como parte de una expresión mayor, en lugar de un valor final en la tabla devuelta. Es importante recordar que, al usar una función de tabla, los resultados heredan las relaciones de sus columnas. Puede combinar funciones de tabla en la expresión, siempre y cuando cada una de ellas use y devuelva una tabla. Por ejemplo, considere la siguiente expresión de DAX</a:t>
            </a:r>
            <a:endParaRPr lang="es-CO" dirty="0"/>
          </a:p>
        </p:txBody>
      </p:sp>
      <p:sp>
        <p:nvSpPr>
          <p:cNvPr id="6" name="5 Rectángulo"/>
          <p:cNvSpPr/>
          <p:nvPr/>
        </p:nvSpPr>
        <p:spPr>
          <a:xfrm>
            <a:off x="1323703" y="5138448"/>
            <a:ext cx="10868297" cy="1477328"/>
          </a:xfrm>
          <a:prstGeom prst="rect">
            <a:avLst/>
          </a:prstGeom>
        </p:spPr>
        <p:txBody>
          <a:bodyPr wrap="square">
            <a:spAutoFit/>
          </a:bodyPr>
          <a:lstStyle/>
          <a:p>
            <a:r>
              <a:rPr lang="es-CO" dirty="0"/>
              <a:t>FILTER (ALL (</a:t>
            </a:r>
            <a:r>
              <a:rPr lang="es-CO" dirty="0" err="1"/>
              <a:t>Table</a:t>
            </a:r>
            <a:r>
              <a:rPr lang="es-CO" dirty="0"/>
              <a:t>), </a:t>
            </a:r>
            <a:r>
              <a:rPr lang="es-CO" dirty="0" err="1"/>
              <a:t>Condition</a:t>
            </a:r>
            <a:r>
              <a:rPr lang="es-CO" smtClean="0"/>
              <a:t>) </a:t>
            </a:r>
            <a:br>
              <a:rPr lang="es-CO" smtClean="0"/>
            </a:br>
            <a:r>
              <a:rPr lang="es-MX" smtClean="0"/>
              <a:t>Esta </a:t>
            </a:r>
            <a:r>
              <a:rPr lang="es-MX" dirty="0"/>
              <a:t>expresión aplicaría un filtro en toda la tabla, con lo que omitiría el contenido de filtro actual. La función DISTINCT devuelve los distintos valores de una columna que también están visibles en el contexto actual. Por tanto, para usar el anterior ejemplo de expresión de DAX, el uso de ALL en esa expresión omite los filtros, mientras que cambiar ALL por DISTINCT los observaría</a:t>
            </a:r>
            <a:endParaRPr lang="es-CO" dirty="0"/>
          </a:p>
        </p:txBody>
      </p:sp>
    </p:spTree>
    <p:extLst>
      <p:ext uri="{BB962C8B-B14F-4D97-AF65-F5344CB8AC3E}">
        <p14:creationId xmlns:p14="http://schemas.microsoft.com/office/powerpoint/2010/main" val="2877436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53</a:t>
            </a:fld>
            <a:endParaRPr lang="es-ES_tradn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1457325"/>
            <a:ext cx="816292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2135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54</a:t>
            </a:fld>
            <a:endParaRPr lang="es-ES_tradn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271" y="1395855"/>
            <a:ext cx="874395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1748724" y="331549"/>
            <a:ext cx="103218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dirty="0" smtClean="0"/>
              <a:t>TABLEAU</a:t>
            </a:r>
            <a:endParaRPr lang="es-CO" dirty="0"/>
          </a:p>
        </p:txBody>
      </p:sp>
    </p:spTree>
    <p:extLst>
      <p:ext uri="{BB962C8B-B14F-4D97-AF65-F5344CB8AC3E}">
        <p14:creationId xmlns:p14="http://schemas.microsoft.com/office/powerpoint/2010/main" val="2038768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55</a:t>
            </a:fld>
            <a:endParaRPr lang="es-ES_tradn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13" y="1795463"/>
            <a:ext cx="85629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1748724" y="331549"/>
            <a:ext cx="103218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dirty="0" smtClean="0"/>
              <a:t>TABLEAU</a:t>
            </a:r>
            <a:endParaRPr lang="es-CO" dirty="0"/>
          </a:p>
        </p:txBody>
      </p:sp>
    </p:spTree>
    <p:extLst>
      <p:ext uri="{BB962C8B-B14F-4D97-AF65-F5344CB8AC3E}">
        <p14:creationId xmlns:p14="http://schemas.microsoft.com/office/powerpoint/2010/main" val="1129344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56</a:t>
            </a:fld>
            <a:endParaRPr lang="es-ES_trad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35" y="1131207"/>
            <a:ext cx="11228750" cy="5225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1 Título"/>
          <p:cNvSpPr txBox="1">
            <a:spLocks/>
          </p:cNvSpPr>
          <p:nvPr/>
        </p:nvSpPr>
        <p:spPr>
          <a:xfrm>
            <a:off x="1748724" y="331549"/>
            <a:ext cx="103218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dirty="0" smtClean="0"/>
              <a:t>TABLEAU</a:t>
            </a:r>
            <a:endParaRPr lang="es-CO" dirty="0"/>
          </a:p>
        </p:txBody>
      </p:sp>
    </p:spTree>
    <p:extLst>
      <p:ext uri="{BB962C8B-B14F-4D97-AF65-F5344CB8AC3E}">
        <p14:creationId xmlns:p14="http://schemas.microsoft.com/office/powerpoint/2010/main" val="2463436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57</a:t>
            </a:fld>
            <a:endParaRPr lang="es-ES_tradnl"/>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366838"/>
            <a:ext cx="8667750"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1 Título"/>
          <p:cNvSpPr txBox="1">
            <a:spLocks/>
          </p:cNvSpPr>
          <p:nvPr/>
        </p:nvSpPr>
        <p:spPr>
          <a:xfrm>
            <a:off x="1748724" y="331549"/>
            <a:ext cx="103218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dirty="0" smtClean="0"/>
              <a:t>TABLEAU</a:t>
            </a:r>
            <a:endParaRPr lang="es-CO" dirty="0"/>
          </a:p>
        </p:txBody>
      </p:sp>
    </p:spTree>
    <p:extLst>
      <p:ext uri="{BB962C8B-B14F-4D97-AF65-F5344CB8AC3E}">
        <p14:creationId xmlns:p14="http://schemas.microsoft.com/office/powerpoint/2010/main" val="3828540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58</a:t>
            </a:fld>
            <a:endParaRPr lang="es-ES_tradnl"/>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938" y="1300163"/>
            <a:ext cx="10165946" cy="483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1 Título"/>
          <p:cNvSpPr txBox="1">
            <a:spLocks/>
          </p:cNvSpPr>
          <p:nvPr/>
        </p:nvSpPr>
        <p:spPr>
          <a:xfrm>
            <a:off x="1748724" y="331549"/>
            <a:ext cx="103218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dirty="0" smtClean="0"/>
              <a:t>TABLEAU</a:t>
            </a:r>
            <a:endParaRPr lang="es-CO" dirty="0"/>
          </a:p>
        </p:txBody>
      </p:sp>
    </p:spTree>
    <p:extLst>
      <p:ext uri="{BB962C8B-B14F-4D97-AF65-F5344CB8AC3E}">
        <p14:creationId xmlns:p14="http://schemas.microsoft.com/office/powerpoint/2010/main" val="4251485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59</a:t>
            </a:fld>
            <a:endParaRPr lang="es-ES_tradnl"/>
          </a:p>
        </p:txBody>
      </p:sp>
      <p:sp>
        <p:nvSpPr>
          <p:cNvPr id="4" name="1 Título"/>
          <p:cNvSpPr txBox="1">
            <a:spLocks/>
          </p:cNvSpPr>
          <p:nvPr/>
        </p:nvSpPr>
        <p:spPr>
          <a:xfrm>
            <a:off x="1748724" y="331549"/>
            <a:ext cx="103218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dirty="0" smtClean="0"/>
              <a:t>TABLEAU - </a:t>
            </a:r>
            <a:r>
              <a:rPr lang="es-CO" b="0" dirty="0"/>
              <a:t>Combinar datos</a:t>
            </a:r>
          </a:p>
          <a:p>
            <a:endParaRPr lang="es-CO" dirty="0"/>
          </a:p>
        </p:txBody>
      </p:sp>
      <p:sp>
        <p:nvSpPr>
          <p:cNvPr id="5" name="4 Rectángulo"/>
          <p:cNvSpPr/>
          <p:nvPr/>
        </p:nvSpPr>
        <p:spPr>
          <a:xfrm>
            <a:off x="248193" y="1028343"/>
            <a:ext cx="11670003" cy="2308324"/>
          </a:xfrm>
          <a:prstGeom prst="rect">
            <a:avLst/>
          </a:prstGeom>
        </p:spPr>
        <p:txBody>
          <a:bodyPr wrap="square" numCol="1">
            <a:spAutoFit/>
          </a:bodyPr>
          <a:lstStyle/>
          <a:p>
            <a:r>
              <a:rPr lang="es-MX" dirty="0"/>
              <a:t>Los datos que analiza en </a:t>
            </a:r>
            <a:r>
              <a:rPr lang="es-MX" dirty="0" err="1"/>
              <a:t>Tableau</a:t>
            </a:r>
            <a:r>
              <a:rPr lang="es-MX" dirty="0"/>
              <a:t> suelen componerse de una colección de tablas que se relacionan mediante campos específicos (columnas). La unión es un método para combinar los datos relacionados en esos campos comunes. El resultado de combinar los datos usando una unión es una tabla virtual que normalmente se extiende horizontalmente añadiendo columnas de datos</a:t>
            </a:r>
            <a:r>
              <a:rPr lang="es-MX" dirty="0" smtClean="0"/>
              <a:t>.</a:t>
            </a:r>
          </a:p>
          <a:p>
            <a:endParaRPr lang="es-MX" dirty="0"/>
          </a:p>
          <a:p>
            <a:r>
              <a:rPr lang="es-MX" b="1" dirty="0"/>
              <a:t>Nota</a:t>
            </a:r>
            <a:r>
              <a:rPr lang="es-MX" dirty="0"/>
              <a:t>: Al unir las tablas, los campos que se unen deben tener los mismos tipos de datos. Si cambia los tipos de datos después de unir las tablas, la unión se romperá</a:t>
            </a:r>
            <a:r>
              <a:rPr lang="es-MX" dirty="0" smtClean="0"/>
              <a:t>.</a:t>
            </a:r>
          </a:p>
          <a:p>
            <a:endParaRPr lang="es-MX" dirty="0"/>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256" y="2981623"/>
            <a:ext cx="6753225"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682" y="5346246"/>
            <a:ext cx="757237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2996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6</a:t>
            </a:fld>
            <a:endParaRPr lang="es-ES_tradnl"/>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52463"/>
            <a:ext cx="9239250" cy="555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349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Tipos de combinaciones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60</a:t>
            </a:fld>
            <a:endParaRPr lang="es-ES_tradnl"/>
          </a:p>
        </p:txBody>
      </p:sp>
      <p:sp>
        <p:nvSpPr>
          <p:cNvPr id="4" name="3 Rectángulo"/>
          <p:cNvSpPr/>
          <p:nvPr/>
        </p:nvSpPr>
        <p:spPr>
          <a:xfrm>
            <a:off x="261257" y="1295124"/>
            <a:ext cx="11656940" cy="1200329"/>
          </a:xfrm>
          <a:prstGeom prst="rect">
            <a:avLst/>
          </a:prstGeom>
        </p:spPr>
        <p:txBody>
          <a:bodyPr wrap="square">
            <a:spAutoFit/>
          </a:bodyPr>
          <a:lstStyle/>
          <a:p>
            <a:r>
              <a:rPr lang="es-MX" dirty="0"/>
              <a:t>En general, hay cuatro tipos de combinaciones que puede usar para juntar los datos en </a:t>
            </a:r>
            <a:r>
              <a:rPr lang="es-MX" dirty="0" err="1"/>
              <a:t>Tableau</a:t>
            </a:r>
            <a:r>
              <a:rPr lang="es-MX" dirty="0"/>
              <a:t>: interna, izquierda, derecha y externa completa. Las tablas que puede combinar y los distintos tipos de combinación que puede usar dependen de la base de datos o del archivo al que esté conectado. Puede definir qué tipos de combinación admiten sus datos revisando el cuadro de diálogo de combinación después de conectarse a los datos y cuando tenga al menos dos tablas en el lienzo.</a:t>
            </a:r>
            <a:endParaRPr lang="es-CO"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364" y="2913465"/>
            <a:ext cx="7324725" cy="2581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25181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Tipos de combinaciones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61</a:t>
            </a:fld>
            <a:endParaRPr lang="es-ES_tradn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9782" y="1235801"/>
            <a:ext cx="9401732" cy="451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44771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TABLEAU - </a:t>
            </a:r>
            <a:r>
              <a:rPr lang="es-MX" b="0" dirty="0"/>
              <a:t>Combinar tablas de la misma base de datos</a:t>
            </a:r>
            <a:br>
              <a:rPr lang="es-MX" b="0"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62</a:t>
            </a:fld>
            <a:endParaRPr lang="es-ES_tradnl"/>
          </a:p>
        </p:txBody>
      </p:sp>
      <p:sp>
        <p:nvSpPr>
          <p:cNvPr id="4" name="3 Rectángulo"/>
          <p:cNvSpPr/>
          <p:nvPr/>
        </p:nvSpPr>
        <p:spPr>
          <a:xfrm>
            <a:off x="169816" y="1057313"/>
            <a:ext cx="11900263" cy="1477328"/>
          </a:xfrm>
          <a:prstGeom prst="rect">
            <a:avLst/>
          </a:prstGeom>
        </p:spPr>
        <p:txBody>
          <a:bodyPr wrap="square">
            <a:spAutoFit/>
          </a:bodyPr>
          <a:lstStyle/>
          <a:p>
            <a:r>
              <a:rPr lang="es-MX" dirty="0"/>
              <a:t>Si las tablas que tiene que analizar se encuentran en la misma base de datos, en el mismo libro de trabajo si están en Excel o en el mismo directorio si están en texto, use el procedimiento siguiente para combinarlas. La combinación de tablas situadas en la misma base de datos solo supone una sola conexión en la fuente de datos. Normalmente, la combinación de tablas de la misma base de datos aporta mejor rendimiento. Esto se debe a que las consultas enviadas a datos almacenados en la misma base de datos tarda menos y aprovecha las capacidades nativas de la base de datos para llevar a cabo la combinación.</a:t>
            </a:r>
            <a:endParaRPr lang="es-CO" dirty="0"/>
          </a:p>
        </p:txBody>
      </p:sp>
      <p:pic>
        <p:nvPicPr>
          <p:cNvPr id="4098" name="Picture 2" descr="https://onlinehelp.tableau.com/current/pro/desktop/es-es/Img/joins_addtab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071" y="2743647"/>
            <a:ext cx="5753100" cy="3448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228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63</a:t>
            </a:fld>
            <a:endParaRPr lang="es-ES_tradnl"/>
          </a:p>
        </p:txBody>
      </p:sp>
      <p:pic>
        <p:nvPicPr>
          <p:cNvPr id="5122" name="Picture 2" descr="https://onlinehelp.tableau.com/current/pro/desktop/es-es/Img/joins_join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7989" y="1774009"/>
            <a:ext cx="8142424" cy="4947466"/>
          </a:xfrm>
          <a:prstGeom prst="rect">
            <a:avLst/>
          </a:prstGeom>
          <a:noFill/>
          <a:extLst>
            <a:ext uri="{909E8E84-426E-40DD-AFC4-6F175D3DCCD1}">
              <a14:hiddenFill xmlns:a14="http://schemas.microsoft.com/office/drawing/2010/main">
                <a:solidFill>
                  <a:srgbClr val="FFFFFF"/>
                </a:solidFill>
              </a14:hiddenFill>
            </a:ext>
          </a:extLst>
        </p:spPr>
      </p:pic>
      <p:sp>
        <p:nvSpPr>
          <p:cNvPr id="5" name="1 Título"/>
          <p:cNvSpPr>
            <a:spLocks noGrp="1"/>
          </p:cNvSpPr>
          <p:nvPr>
            <p:ph type="title"/>
          </p:nvPr>
        </p:nvSpPr>
        <p:spPr/>
        <p:txBody>
          <a:bodyPr>
            <a:normAutofit fontScale="90000"/>
          </a:bodyPr>
          <a:lstStyle/>
          <a:p>
            <a:r>
              <a:rPr lang="es-MX" dirty="0" smtClean="0"/>
              <a:t>TABLEAU - </a:t>
            </a:r>
            <a:r>
              <a:rPr lang="es-MX" b="0" dirty="0"/>
              <a:t>Combinar tablas de la misma base de datos</a:t>
            </a:r>
            <a:br>
              <a:rPr lang="es-MX" b="0" dirty="0"/>
            </a:br>
            <a:endParaRPr lang="es-CO" dirty="0"/>
          </a:p>
        </p:txBody>
      </p:sp>
    </p:spTree>
    <p:extLst>
      <p:ext uri="{BB962C8B-B14F-4D97-AF65-F5344CB8AC3E}">
        <p14:creationId xmlns:p14="http://schemas.microsoft.com/office/powerpoint/2010/main" val="29309534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64</a:t>
            </a:fld>
            <a:endParaRPr lang="es-ES_tradnl"/>
          </a:p>
        </p:txBody>
      </p:sp>
      <p:pic>
        <p:nvPicPr>
          <p:cNvPr id="6146" name="Picture 2" descr="https://onlinehelp.tableau.com/current/pro/desktop/es-es/Img/joins_joindialogbo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4975" y="2087425"/>
            <a:ext cx="5807533" cy="2641327"/>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7384869" y="1896181"/>
            <a:ext cx="4533328" cy="1200329"/>
          </a:xfrm>
          <a:prstGeom prst="rect">
            <a:avLst/>
          </a:prstGeom>
        </p:spPr>
        <p:txBody>
          <a:bodyPr wrap="square">
            <a:spAutoFit/>
          </a:bodyPr>
          <a:lstStyle/>
          <a:p>
            <a:r>
              <a:rPr lang="es-MX" dirty="0"/>
              <a:t>Puede eliminar una condición de unión no deseada haciendo clic en la "x" que aparece al situar el cursor sobre el lado derecho de la condición.</a:t>
            </a:r>
            <a:endParaRPr lang="es-CO" dirty="0"/>
          </a:p>
        </p:txBody>
      </p:sp>
      <p:sp>
        <p:nvSpPr>
          <p:cNvPr id="6" name="1 Título"/>
          <p:cNvSpPr txBox="1">
            <a:spLocks/>
          </p:cNvSpPr>
          <p:nvPr/>
        </p:nvSpPr>
        <p:spPr>
          <a:xfrm>
            <a:off x="1748724" y="331549"/>
            <a:ext cx="10321873" cy="1325563"/>
          </a:xfrm>
          <a:prstGeom prst="rect">
            <a:avLst/>
          </a:prstGeom>
        </p:spPr>
        <p:txBody>
          <a:bodyPr vert="horz" lIns="91440" tIns="45720" rIns="91440" bIns="45720" rtlCol="0" anchor="ctr">
            <a:normAutofit fontScale="82500" lnSpcReduction="20000"/>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smtClean="0"/>
              <a:t>TABLEAU - </a:t>
            </a:r>
            <a:r>
              <a:rPr lang="es-MX" b="0" smtClean="0"/>
              <a:t>Combinar tablas de la misma base de datos</a:t>
            </a:r>
            <a:br>
              <a:rPr lang="es-MX" b="0" smtClean="0"/>
            </a:br>
            <a:endParaRPr lang="es-CO" dirty="0"/>
          </a:p>
        </p:txBody>
      </p:sp>
    </p:spTree>
    <p:extLst>
      <p:ext uri="{BB962C8B-B14F-4D97-AF65-F5344CB8AC3E}">
        <p14:creationId xmlns:p14="http://schemas.microsoft.com/office/powerpoint/2010/main" val="6650769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smtClean="0"/>
              <a:t>TABLEAU - </a:t>
            </a:r>
            <a:r>
              <a:rPr lang="es-MX" b="0" dirty="0"/>
              <a:t>Dimensiones y medidas, azul y verde</a:t>
            </a:r>
            <a:br>
              <a:rPr lang="es-MX" b="0"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65</a:t>
            </a:fld>
            <a:endParaRPr lang="es-ES_tradnl"/>
          </a:p>
        </p:txBody>
      </p:sp>
      <p:sp>
        <p:nvSpPr>
          <p:cNvPr id="4" name="3 Rectángulo"/>
          <p:cNvSpPr/>
          <p:nvPr/>
        </p:nvSpPr>
        <p:spPr>
          <a:xfrm>
            <a:off x="134983" y="1357924"/>
            <a:ext cx="11647714" cy="923330"/>
          </a:xfrm>
          <a:prstGeom prst="rect">
            <a:avLst/>
          </a:prstGeom>
        </p:spPr>
        <p:txBody>
          <a:bodyPr wrap="square">
            <a:spAutoFit/>
          </a:bodyPr>
          <a:lstStyle/>
          <a:p>
            <a:r>
              <a:rPr lang="es-MX" dirty="0" smtClean="0"/>
              <a:t>Al conectarse a una fuente de datos nueva, </a:t>
            </a:r>
            <a:r>
              <a:rPr lang="es-MX" dirty="0" err="1" smtClean="0"/>
              <a:t>Tableau</a:t>
            </a:r>
            <a:r>
              <a:rPr lang="es-MX" dirty="0" smtClean="0"/>
              <a:t> asigna cada campo de la fuente de datos al área </a:t>
            </a:r>
            <a:r>
              <a:rPr lang="es-MX" b="1" dirty="0" smtClean="0"/>
              <a:t>Dimensiones</a:t>
            </a:r>
            <a:r>
              <a:rPr lang="es-MX" dirty="0" smtClean="0"/>
              <a:t> o </a:t>
            </a:r>
            <a:r>
              <a:rPr lang="es-MX" b="1" dirty="0" smtClean="0"/>
              <a:t>Medidas</a:t>
            </a:r>
            <a:r>
              <a:rPr lang="es-MX" dirty="0" smtClean="0"/>
              <a:t> del panel Datos, en función del tipo de datos que contenga el campo. Estos campos se utilizan para crear vistas de los datos.</a:t>
            </a:r>
            <a:endParaRPr lang="es-CO" dirty="0"/>
          </a:p>
        </p:txBody>
      </p:sp>
      <p:sp>
        <p:nvSpPr>
          <p:cNvPr id="5" name="4 Rectángulo"/>
          <p:cNvSpPr/>
          <p:nvPr/>
        </p:nvSpPr>
        <p:spPr>
          <a:xfrm>
            <a:off x="357052" y="2606882"/>
            <a:ext cx="11046822" cy="2308324"/>
          </a:xfrm>
          <a:prstGeom prst="rect">
            <a:avLst/>
          </a:prstGeom>
        </p:spPr>
        <p:txBody>
          <a:bodyPr wrap="square">
            <a:spAutoFit/>
          </a:bodyPr>
          <a:lstStyle/>
          <a:p>
            <a:r>
              <a:rPr lang="es-MX" dirty="0"/>
              <a:t>Los campos de datos se crean a partir de las columnas de la fuente de datos. A cada campo se le asigna automáticamente un tipo de datos (por ejemplo, entero, cadena, fecha, etc.) y un rol: o bien dimensión discreta o medida continua (más habitual), o bien dimensión continua o medida discreta (menos habitual).</a:t>
            </a:r>
          </a:p>
          <a:p>
            <a:r>
              <a:rPr lang="es-MX" dirty="0"/>
              <a:t>Las </a:t>
            </a:r>
            <a:r>
              <a:rPr lang="es-MX" i="1" dirty="0"/>
              <a:t>dimensiones</a:t>
            </a:r>
            <a:r>
              <a:rPr lang="es-MX" dirty="0"/>
              <a:t> contienen valores cualitativos (por ejemplo, nombres, fechas o datos geográficos). Puede utilizar las dimensiones para categorizar, segmentar y revelar los detalles de los datos. Las dimensiones afectan al nivel de detalle de la vista.</a:t>
            </a:r>
          </a:p>
          <a:p>
            <a:r>
              <a:rPr lang="es-MX" dirty="0"/>
              <a:t>Las </a:t>
            </a:r>
            <a:r>
              <a:rPr lang="es-MX" i="1" dirty="0"/>
              <a:t>medidas</a:t>
            </a:r>
            <a:r>
              <a:rPr lang="es-MX" dirty="0"/>
              <a:t> contienen valores numéricos cuantitativos que se pueden medir. Las medidas se pueden agregar. Al arrastrar una medida a la vista, </a:t>
            </a:r>
            <a:r>
              <a:rPr lang="es-MX" dirty="0" err="1"/>
              <a:t>Tableau</a:t>
            </a:r>
            <a:r>
              <a:rPr lang="es-MX" dirty="0"/>
              <a:t> aplica una agregación a esa medida (de forma predeterminada).</a:t>
            </a:r>
          </a:p>
        </p:txBody>
      </p:sp>
    </p:spTree>
    <p:extLst>
      <p:ext uri="{BB962C8B-B14F-4D97-AF65-F5344CB8AC3E}">
        <p14:creationId xmlns:p14="http://schemas.microsoft.com/office/powerpoint/2010/main" val="19852718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TABLEAU - </a:t>
            </a:r>
            <a:r>
              <a:rPr lang="es-MX" b="0" dirty="0"/>
              <a:t>Dimensiones y medidas, azul y verde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66</a:t>
            </a:fld>
            <a:endParaRPr lang="es-ES_tradnl"/>
          </a:p>
        </p:txBody>
      </p:sp>
      <p:sp>
        <p:nvSpPr>
          <p:cNvPr id="4" name="3 Rectángulo"/>
          <p:cNvSpPr/>
          <p:nvPr/>
        </p:nvSpPr>
        <p:spPr>
          <a:xfrm>
            <a:off x="461553" y="1833380"/>
            <a:ext cx="11295017" cy="923330"/>
          </a:xfrm>
          <a:prstGeom prst="rect">
            <a:avLst/>
          </a:prstGeom>
        </p:spPr>
        <p:txBody>
          <a:bodyPr wrap="square">
            <a:spAutoFit/>
          </a:bodyPr>
          <a:lstStyle/>
          <a:p>
            <a:r>
              <a:rPr lang="es-MX" dirty="0" err="1"/>
              <a:t>Tableau</a:t>
            </a:r>
            <a:r>
              <a:rPr lang="es-MX" dirty="0"/>
              <a:t> representa los datos de manera diferente en la vista en función de si el campo es discreto (azul) o continuo (verde). </a:t>
            </a:r>
            <a:r>
              <a:rPr lang="es-MX" i="1" dirty="0"/>
              <a:t>Continuo</a:t>
            </a:r>
            <a:r>
              <a:rPr lang="es-MX" dirty="0"/>
              <a:t> y </a:t>
            </a:r>
            <a:r>
              <a:rPr lang="es-MX" i="1" dirty="0"/>
              <a:t>discreto</a:t>
            </a:r>
            <a:r>
              <a:rPr lang="es-MX" dirty="0"/>
              <a:t> son términos matemáticos. Continuo significa "que constituye un todo íntegro, sin interrupción"; discreto significa "individualmente independiente y distinto".</a:t>
            </a:r>
            <a:endParaRPr lang="es-CO" dirty="0"/>
          </a:p>
        </p:txBody>
      </p:sp>
      <p:pic>
        <p:nvPicPr>
          <p:cNvPr id="717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551" y="2999558"/>
            <a:ext cx="10790723" cy="17553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8056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TABLEAU - </a:t>
            </a:r>
            <a:r>
              <a:rPr lang="es-MX" b="0" dirty="0"/>
              <a:t>Dimensiones y medidas, azul y verde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67</a:t>
            </a:fld>
            <a:endParaRPr lang="es-ES_tradnl"/>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4" y="1817914"/>
            <a:ext cx="8901291" cy="3002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72341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TABLEAU - </a:t>
            </a:r>
            <a:r>
              <a:rPr lang="es-MX" b="0" dirty="0"/>
              <a:t>Dimensiones y medidas, azul y verde</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68</a:t>
            </a:fld>
            <a:endParaRPr lang="es-ES_tradnl"/>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504712"/>
            <a:ext cx="7924800" cy="4448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131491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Tipos de datos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69</a:t>
            </a:fld>
            <a:endParaRPr lang="es-ES_tradnl"/>
          </a:p>
        </p:txBody>
      </p:sp>
      <p:sp>
        <p:nvSpPr>
          <p:cNvPr id="4" name="3 Rectángulo"/>
          <p:cNvSpPr/>
          <p:nvPr/>
        </p:nvSpPr>
        <p:spPr>
          <a:xfrm>
            <a:off x="435427" y="1323929"/>
            <a:ext cx="11373395" cy="923330"/>
          </a:xfrm>
          <a:prstGeom prst="rect">
            <a:avLst/>
          </a:prstGeom>
        </p:spPr>
        <p:txBody>
          <a:bodyPr wrap="square">
            <a:spAutoFit/>
          </a:bodyPr>
          <a:lstStyle/>
          <a:p>
            <a:r>
              <a:rPr lang="es-MX" dirty="0"/>
              <a:t>Todos los campos de una fuente de datos tienen un tipo de datos. El tipo de datos refleja el tipo de información almacenada en ese campo, como enteros (410), fechas (23/1/2005) y cadenas (“Wisconsin”). El tipo de datos de un campo se identifica en el panel Datos mediante uno de los iconos siguientes.</a:t>
            </a:r>
            <a:endParaRPr lang="es-CO"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7" y="2327275"/>
            <a:ext cx="6362700" cy="4029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751788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7</a:t>
            </a:fld>
            <a:endParaRPr lang="es-ES_tradnl"/>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890588"/>
            <a:ext cx="9534525"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2051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a:t>
            </a:r>
            <a:r>
              <a:rPr lang="es-CO" b="0" dirty="0"/>
              <a:t>H</a:t>
            </a:r>
            <a:r>
              <a:rPr lang="es-CO" b="0" dirty="0" smtClean="0"/>
              <a:t>istograma</a:t>
            </a:r>
            <a:r>
              <a:rPr lang="es-CO" b="0" dirty="0"/>
              <a:t/>
            </a:r>
            <a:br>
              <a:rPr lang="es-CO" b="0"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70</a:t>
            </a:fld>
            <a:endParaRPr lang="es-ES_tradnl"/>
          </a:p>
        </p:txBody>
      </p:sp>
      <p:pic>
        <p:nvPicPr>
          <p:cNvPr id="11266" name="Picture 2" descr="https://onlinehelp.tableau.com/current/pro/desktop/es-es/Img/histogramchar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696990" y="1504711"/>
            <a:ext cx="9889764" cy="521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71266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DIAGRAMA DE CAJAS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71</a:t>
            </a:fld>
            <a:endParaRPr lang="es-ES_tradnl"/>
          </a:p>
        </p:txBody>
      </p:sp>
      <p:pic>
        <p:nvPicPr>
          <p:cNvPr id="12290" name="Picture 2" descr="https://onlinehelp.tableau.com/current/pro/desktop/es-es/Img/boxchar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26283" y="1162594"/>
            <a:ext cx="10010775" cy="5695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51198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Diagrama de </a:t>
            </a:r>
            <a:r>
              <a:rPr lang="es-MX" dirty="0" err="1" smtClean="0"/>
              <a:t>arbol</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72</a:t>
            </a:fld>
            <a:endParaRPr lang="es-ES_tradnl"/>
          </a:p>
        </p:txBody>
      </p:sp>
      <p:pic>
        <p:nvPicPr>
          <p:cNvPr id="13314" name="Picture 2" descr="https://onlinehelp.tableau.com/current/pro/desktop/es-es/Img/treemapchar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0341" y="1031965"/>
            <a:ext cx="10010775" cy="532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57503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a:t>
            </a:r>
            <a:r>
              <a:rPr lang="es-CO" b="0" dirty="0"/>
              <a:t>tabla de </a:t>
            </a:r>
            <a:r>
              <a:rPr lang="es-CO" b="0" dirty="0" smtClean="0"/>
              <a:t>texto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73</a:t>
            </a:fld>
            <a:endParaRPr lang="es-ES_tradnl"/>
          </a:p>
        </p:txBody>
      </p:sp>
      <p:pic>
        <p:nvPicPr>
          <p:cNvPr id="14338" name="Picture 2" descr="https://onlinehelp.tableau.com/current/pro/desktop/es-es/Img/textchar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377642" y="1175657"/>
            <a:ext cx="11182987" cy="5545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6076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TABLA DE RESALTADO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74</a:t>
            </a:fld>
            <a:endParaRPr lang="es-ES_tradnl"/>
          </a:p>
        </p:txBody>
      </p:sp>
      <p:pic>
        <p:nvPicPr>
          <p:cNvPr id="15362" name="Picture 2" descr="https://onlinehelp.tableau.com/current/pro/desktop/es-es/Img/highlightchar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99712" y="1384663"/>
            <a:ext cx="10908665" cy="5162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352252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a:t>
            </a:r>
            <a:r>
              <a:rPr lang="es-CO" b="0" dirty="0" smtClean="0"/>
              <a:t>Gráfico </a:t>
            </a:r>
            <a:r>
              <a:rPr lang="es-CO" b="0" dirty="0"/>
              <a:t>de </a:t>
            </a:r>
            <a:r>
              <a:rPr lang="es-CO" b="0" dirty="0" smtClean="0"/>
              <a:t>bala</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75</a:t>
            </a:fld>
            <a:endParaRPr lang="es-ES_tradnl"/>
          </a:p>
        </p:txBody>
      </p:sp>
      <p:pic>
        <p:nvPicPr>
          <p:cNvPr id="16386" name="Picture 2" descr="https://onlinehelp.tableau.com/current/pro/desktop/es-es/Img/bullet_graph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69529" y="1728470"/>
            <a:ext cx="10830288" cy="499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0887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a:bodyPr>
          <a:lstStyle/>
          <a:p>
            <a:r>
              <a:rPr lang="es-MX" dirty="0" smtClean="0"/>
              <a:t>TABLEAU -</a:t>
            </a:r>
            <a:r>
              <a:rPr lang="es-CO" b="0" dirty="0"/>
              <a:t>G</a:t>
            </a:r>
            <a:r>
              <a:rPr lang="es-CO" b="0" dirty="0" smtClean="0"/>
              <a:t>ráfico </a:t>
            </a:r>
            <a:r>
              <a:rPr lang="es-CO" b="0" dirty="0"/>
              <a:t>de </a:t>
            </a:r>
            <a:r>
              <a:rPr lang="es-CO" b="0" dirty="0" smtClean="0"/>
              <a:t>burbuja</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76</a:t>
            </a:fld>
            <a:endParaRPr lang="es-ES_tradnl"/>
          </a:p>
        </p:txBody>
      </p:sp>
      <p:pic>
        <p:nvPicPr>
          <p:cNvPr id="17410" name="Picture 2" descr="https://onlinehelp.tableau.com/current/pro/desktop/es-es/Img/bubblechart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87094" y="1504712"/>
            <a:ext cx="10010775" cy="5353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3759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Campos calculados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77</a:t>
            </a:fld>
            <a:endParaRPr lang="es-ES_tradnl"/>
          </a:p>
        </p:txBody>
      </p:sp>
      <p:sp>
        <p:nvSpPr>
          <p:cNvPr id="4" name="3 Rectángulo"/>
          <p:cNvSpPr/>
          <p:nvPr/>
        </p:nvSpPr>
        <p:spPr>
          <a:xfrm>
            <a:off x="169817" y="1320918"/>
            <a:ext cx="11639006" cy="3693319"/>
          </a:xfrm>
          <a:prstGeom prst="rect">
            <a:avLst/>
          </a:prstGeom>
        </p:spPr>
        <p:txBody>
          <a:bodyPr wrap="square">
            <a:spAutoFit/>
          </a:bodyPr>
          <a:lstStyle/>
          <a:p>
            <a:r>
              <a:rPr lang="es-MX" dirty="0"/>
              <a:t>Los campos calculados le permiten crear datos nuevos a partir de datos que ya existen en su fuente de datos. Al crear un campo calculado, básicamente se está creando un campo (o columna) nuevo en la fuente de datos, cuyos valores o miembros se determinan mediante un cálculo que usted controla. Este nuevo campo calculado se guarda en su fuente de datos en </a:t>
            </a:r>
            <a:r>
              <a:rPr lang="es-MX" dirty="0" err="1"/>
              <a:t>Tableau</a:t>
            </a:r>
            <a:r>
              <a:rPr lang="es-MX" dirty="0"/>
              <a:t> y se puede usar para crear visualizaciones más robustas. Pero no se preocupe: los datos originales permanecen intactos</a:t>
            </a:r>
            <a:r>
              <a:rPr lang="es-MX" dirty="0" smtClean="0"/>
              <a:t>.</a:t>
            </a:r>
          </a:p>
          <a:p>
            <a:endParaRPr lang="es-MX" dirty="0"/>
          </a:p>
          <a:p>
            <a:r>
              <a:rPr lang="es-MX" dirty="0"/>
              <a:t>Puede utilizar los campos calculados por muchos motivos. Estos son algunos ejemplos:</a:t>
            </a:r>
          </a:p>
          <a:p>
            <a:pPr marL="285750" indent="-285750">
              <a:buFont typeface="Arial" panose="020B0604020202020204" pitchFamily="34" charset="0"/>
              <a:buChar char="•"/>
            </a:pPr>
            <a:r>
              <a:rPr lang="es-MX" dirty="0"/>
              <a:t>Para segmentar datos</a:t>
            </a:r>
          </a:p>
          <a:p>
            <a:pPr marL="285750" indent="-285750">
              <a:buFont typeface="Arial" panose="020B0604020202020204" pitchFamily="34" charset="0"/>
              <a:buChar char="•"/>
            </a:pPr>
            <a:r>
              <a:rPr lang="es-MX" dirty="0"/>
              <a:t>Para convertir el tipo de datos de un campo; por ejemplo, convertir una cadena en una fecha.</a:t>
            </a:r>
          </a:p>
          <a:p>
            <a:pPr marL="285750" indent="-285750">
              <a:buFont typeface="Arial" panose="020B0604020202020204" pitchFamily="34" charset="0"/>
              <a:buChar char="•"/>
            </a:pPr>
            <a:r>
              <a:rPr lang="es-MX" dirty="0"/>
              <a:t>Para agregar datos</a:t>
            </a:r>
          </a:p>
          <a:p>
            <a:pPr marL="285750" indent="-285750">
              <a:buFont typeface="Arial" panose="020B0604020202020204" pitchFamily="34" charset="0"/>
              <a:buChar char="•"/>
            </a:pPr>
            <a:r>
              <a:rPr lang="es-MX" dirty="0"/>
              <a:t>Parar filtrar resultados</a:t>
            </a:r>
          </a:p>
          <a:p>
            <a:pPr marL="285750" indent="-285750">
              <a:buFont typeface="Arial" panose="020B0604020202020204" pitchFamily="34" charset="0"/>
              <a:buChar char="•"/>
            </a:pPr>
            <a:r>
              <a:rPr lang="es-MX" dirty="0"/>
              <a:t>Para calcular relaciones</a:t>
            </a:r>
          </a:p>
          <a:p>
            <a:endParaRPr lang="es-MX" dirty="0"/>
          </a:p>
        </p:txBody>
      </p:sp>
    </p:spTree>
    <p:extLst>
      <p:ext uri="{BB962C8B-B14F-4D97-AF65-F5344CB8AC3E}">
        <p14:creationId xmlns:p14="http://schemas.microsoft.com/office/powerpoint/2010/main" val="87617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 - </a:t>
            </a:r>
            <a:r>
              <a:rPr lang="es-CO" b="0" dirty="0"/>
              <a:t>Tipos de cálculos</a:t>
            </a:r>
            <a:br>
              <a:rPr lang="es-CO" b="0"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78</a:t>
            </a:fld>
            <a:endParaRPr lang="es-ES_tradnl"/>
          </a:p>
        </p:txBody>
      </p:sp>
      <p:sp>
        <p:nvSpPr>
          <p:cNvPr id="4" name="3 Rectángulo"/>
          <p:cNvSpPr/>
          <p:nvPr/>
        </p:nvSpPr>
        <p:spPr>
          <a:xfrm>
            <a:off x="143691" y="1323431"/>
            <a:ext cx="11443064" cy="2862322"/>
          </a:xfrm>
          <a:prstGeom prst="rect">
            <a:avLst/>
          </a:prstGeom>
        </p:spPr>
        <p:txBody>
          <a:bodyPr wrap="square">
            <a:spAutoFit/>
          </a:bodyPr>
          <a:lstStyle/>
          <a:p>
            <a:r>
              <a:rPr lang="es-MX" dirty="0"/>
              <a:t>Puede crear campos calculados por medio de cálculos. Hay tres tipos principales de cálculos que se pueden utilizar para crear campos calculados en </a:t>
            </a:r>
            <a:r>
              <a:rPr lang="es-MX" dirty="0" err="1"/>
              <a:t>Tableau</a:t>
            </a:r>
            <a:r>
              <a:rPr lang="es-MX" dirty="0"/>
              <a:t>:</a:t>
            </a:r>
          </a:p>
          <a:p>
            <a:r>
              <a:rPr lang="es-MX" b="1" dirty="0"/>
              <a:t>Cálculos básicos</a:t>
            </a:r>
            <a:r>
              <a:rPr lang="es-MX" dirty="0"/>
              <a:t>: los cálculos básicos le permiten transformar los valores o miembros a nivel de detalle de fuente de datos (un cálculo a nivel de fila) o a nivel de detalle de visualización (un cálculo agregado).</a:t>
            </a:r>
          </a:p>
          <a:p>
            <a:r>
              <a:rPr lang="es-MX" b="1" dirty="0"/>
              <a:t>Expresiones de nivel de detalle (LOD)</a:t>
            </a:r>
            <a:r>
              <a:rPr lang="es-MX" dirty="0"/>
              <a:t>: al igual que los cálculos básicos, los cálculos de LOD le permiten calcular valores a nivel de fuente de datos y a nivel de visualización. Sin embargo, los cálculos de LOD le proporcionan aún más control sobre el nivel de granularidad que desea calcular. Se pueden efectuar a un nivel más granular (INCLUDE), a un nivel menos granular (EXCLUDE) o a un nivel completamente independiente (FIXED) con respecto a la granularidad de la visualización.</a:t>
            </a:r>
          </a:p>
          <a:p>
            <a:r>
              <a:rPr lang="es-MX" b="1" dirty="0" smtClean="0"/>
              <a:t>Cálculos </a:t>
            </a:r>
            <a:r>
              <a:rPr lang="es-MX" b="1" dirty="0"/>
              <a:t>de tabla</a:t>
            </a:r>
            <a:r>
              <a:rPr lang="es-MX" dirty="0"/>
              <a:t>: los cálculos de tabla le permiten transformar valores solamente a nivel de detalle de visualización. </a:t>
            </a:r>
          </a:p>
        </p:txBody>
      </p:sp>
    </p:spTree>
    <p:extLst>
      <p:ext uri="{BB962C8B-B14F-4D97-AF65-F5344CB8AC3E}">
        <p14:creationId xmlns:p14="http://schemas.microsoft.com/office/powerpoint/2010/main" val="33759885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641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8</a:t>
            </a:fld>
            <a:endParaRPr lang="es-ES_tradnl"/>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838" y="752475"/>
            <a:ext cx="9458325"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35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9</a:t>
            </a:fld>
            <a:endParaRPr lang="es-ES_tradnl"/>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933450"/>
            <a:ext cx="98964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94640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B1B367B95F05A46AD79F531E0B12249" ma:contentTypeVersion="8" ma:contentTypeDescription="Crear nuevo documento." ma:contentTypeScope="" ma:versionID="dc50ad310d643cacd280548fa09d190d">
  <xsd:schema xmlns:xsd="http://www.w3.org/2001/XMLSchema" xmlns:xs="http://www.w3.org/2001/XMLSchema" xmlns:p="http://schemas.microsoft.com/office/2006/metadata/properties" xmlns:ns2="28c133c1-f39f-47ef-88b0-6463f35cce5c" xmlns:ns3="ef85bb3e-2804-46d3-905f-c22ca17669c2" targetNamespace="http://schemas.microsoft.com/office/2006/metadata/properties" ma:root="true" ma:fieldsID="af2441aa6070549c5af0a8ced53ff023" ns2:_="" ns3:_="">
    <xsd:import namespace="28c133c1-f39f-47ef-88b0-6463f35cce5c"/>
    <xsd:import namespace="ef85bb3e-2804-46d3-905f-c22ca17669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133c1-f39f-47ef-88b0-6463f35cce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85bb3e-2804-46d3-905f-c22ca17669c2"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3C8BF2-1500-4CD2-B9E3-78B97800A0C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24FE5158-8BBD-41C2-9B02-BFBDDF1E1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133c1-f39f-47ef-88b0-6463f35cce5c"/>
    <ds:schemaRef ds:uri="ef85bb3e-2804-46d3-905f-c22ca17669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ECA2253-4DBF-4925-AC13-56BBD6754CE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3169</TotalTime>
  <Words>2364</Words>
  <Application>Microsoft Office PowerPoint</Application>
  <PresentationFormat>Personalizado</PresentationFormat>
  <Paragraphs>286</Paragraphs>
  <Slides>79</Slides>
  <Notes>0</Notes>
  <HiddenSlides>0</HiddenSlides>
  <MMClips>0</MMClips>
  <ScaleCrop>false</ScaleCrop>
  <HeadingPairs>
    <vt:vector size="4" baseType="variant">
      <vt:variant>
        <vt:lpstr>Tema</vt:lpstr>
      </vt:variant>
      <vt:variant>
        <vt:i4>1</vt:i4>
      </vt:variant>
      <vt:variant>
        <vt:lpstr>Títulos de diapositiva</vt:lpstr>
      </vt:variant>
      <vt:variant>
        <vt:i4>79</vt:i4>
      </vt:variant>
    </vt:vector>
  </HeadingPairs>
  <TitlesOfParts>
    <vt:vector size="80" baseType="lpstr">
      <vt:lpstr>Tema de Office</vt:lpstr>
      <vt:lpstr>PowerBI y Tableau</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KPI’s ¿Qué son, para qué sirven y por qué y cómo utilizarlos? </vt:lpstr>
      <vt:lpstr>Cómo crear un KPI </vt:lpstr>
      <vt:lpstr>Gráfico lineal</vt:lpstr>
      <vt:lpstr>Gráfico de columnas</vt:lpstr>
      <vt:lpstr>Gráfico combinado</vt:lpstr>
      <vt:lpstr>Mapas de Calor y de puntos</vt:lpstr>
      <vt:lpstr>Gráficos de dispersión y gráficos de burbujas </vt:lpstr>
      <vt:lpstr>Gráficos de cascadas y embudos</vt:lpstr>
      <vt:lpstr>Gráficos circulares y gráficos de anillos </vt:lpstr>
      <vt:lpstr>Gráfico con filtros </vt:lpstr>
      <vt:lpstr>Ejercicio</vt:lpstr>
      <vt:lpstr>Ejercicio</vt:lpstr>
      <vt:lpstr>Ejercicio</vt:lpstr>
      <vt:lpstr>Ejercicio</vt:lpstr>
      <vt:lpstr>Ejercicio</vt:lpstr>
      <vt:lpstr>Ejercicio</vt:lpstr>
      <vt:lpstr>Presentación de PowerPoint</vt:lpstr>
      <vt:lpstr>Funciones DAX</vt:lpstr>
      <vt:lpstr>Funciones DaX</vt:lpstr>
      <vt:lpstr>Funciones de agregación</vt:lpstr>
      <vt:lpstr>Funciones de recuento</vt:lpstr>
      <vt:lpstr>Funciones lógicas</vt:lpstr>
      <vt:lpstr>Funciones de información</vt:lpstr>
      <vt:lpstr>Funciones de texto</vt:lpstr>
      <vt:lpstr>Funciones de fecha </vt:lpstr>
      <vt:lpstr>Uso de variables en expresiones DAX</vt:lpstr>
      <vt:lpstr>Relaciones de tablas y DAX</vt:lpstr>
      <vt:lpstr>Relaciones de tablas y DAX</vt:lpstr>
      <vt:lpstr>Relaciones de tablas y DAX</vt:lpstr>
      <vt:lpstr>Filtrado y tablas DAX</vt:lpstr>
      <vt:lpstr>Funciones de tabla DAX</vt:lpstr>
      <vt:lpstr>TABLEAU</vt:lpstr>
      <vt:lpstr>Presentación de PowerPoint</vt:lpstr>
      <vt:lpstr>Presentación de PowerPoint</vt:lpstr>
      <vt:lpstr>Presentación de PowerPoint</vt:lpstr>
      <vt:lpstr>Presentación de PowerPoint</vt:lpstr>
      <vt:lpstr>Presentación de PowerPoint</vt:lpstr>
      <vt:lpstr>Presentación de PowerPoint</vt:lpstr>
      <vt:lpstr>TABLEAU – Tipos de combinaciones</vt:lpstr>
      <vt:lpstr>TABLEAU – Tipos de combinaciones</vt:lpstr>
      <vt:lpstr>TABLEAU - Combinar tablas de la misma base de datos </vt:lpstr>
      <vt:lpstr>TABLEAU - Combinar tablas de la misma base de datos </vt:lpstr>
      <vt:lpstr>Presentación de PowerPoint</vt:lpstr>
      <vt:lpstr>TABLEAU - Dimensiones y medidas, azul y verde </vt:lpstr>
      <vt:lpstr>TABLEAU - Dimensiones y medidas, azul y verde</vt:lpstr>
      <vt:lpstr>TABLEAU - Dimensiones y medidas, azul y verde</vt:lpstr>
      <vt:lpstr>TABLEAU - Dimensiones y medidas, azul y verde</vt:lpstr>
      <vt:lpstr>TABLEAU – Tipos de datos</vt:lpstr>
      <vt:lpstr>TABLEAU - Histograma </vt:lpstr>
      <vt:lpstr>TABLEAU – DIAGRAMA DE CAJAS</vt:lpstr>
      <vt:lpstr>TABLEAU – Diagrama de arbol</vt:lpstr>
      <vt:lpstr>TABLEAU - tabla de texto</vt:lpstr>
      <vt:lpstr>TABLEAU – TABLA DE RESALTADO</vt:lpstr>
      <vt:lpstr>TABLEAU -Gráfico de bala</vt:lpstr>
      <vt:lpstr>TABLEAU -Gráfico de burbuja</vt:lpstr>
      <vt:lpstr>TABLEAU – Campos calculados</vt:lpstr>
      <vt:lpstr>TABLEAU - Tipos de cálculos </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Villa Jaramillo</dc:creator>
  <cp:lastModifiedBy>Mario Fernando Castillo Sarria</cp:lastModifiedBy>
  <cp:revision>59</cp:revision>
  <dcterms:created xsi:type="dcterms:W3CDTF">2018-06-25T18:49:12Z</dcterms:created>
  <dcterms:modified xsi:type="dcterms:W3CDTF">2018-10-03T13:18:38Z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0x010100DB1B367B95F05A46AD79F531E0B12249</vt:lpwstr>
  </property>
</Properties>
</file>